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6"/>
  </p:notesMasterIdLst>
  <p:sldIdLst>
    <p:sldId id="257" r:id="rId2"/>
    <p:sldId id="258" r:id="rId3"/>
    <p:sldId id="259" r:id="rId4"/>
    <p:sldId id="271" r:id="rId5"/>
    <p:sldId id="265" r:id="rId6"/>
    <p:sldId id="269" r:id="rId7"/>
    <p:sldId id="270" r:id="rId8"/>
    <p:sldId id="260" r:id="rId9"/>
    <p:sldId id="264" r:id="rId10"/>
    <p:sldId id="268" r:id="rId11"/>
    <p:sldId id="262" r:id="rId12"/>
    <p:sldId id="266" r:id="rId13"/>
    <p:sldId id="263" r:id="rId14"/>
    <p:sldId id="267" r:id="rId15"/>
  </p:sldIdLst>
  <p:sldSz cx="12192000" cy="6858000"/>
  <p:notesSz cx="6858000" cy="9144000"/>
  <p:defaultTextStyle>
    <a:defPPr>
      <a:defRPr lang="fi-FI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3A39072-82AB-4DCB-828D-806C102D8AD7}" v="6" dt="2024-04-04T18:25:20.139"/>
    <p1510:client id="{18C39F3F-7740-430D-8632-AD62DBD77B31}" v="1548" dt="2024-04-05T03:14:47.977"/>
    <p1510:client id="{42D356B7-B171-4513-943E-33E3ED29CE75}" v="46" dt="2024-04-04T17:02:20.252"/>
    <p1510:client id="{7AB1B28E-19AD-4891-96E2-9F3E1C42106E}" v="200" dt="2024-04-04T17:21:41.977"/>
    <p1510:client id="{90F8B480-B394-4B2A-9126-332CEBD9C2D9}" v="320" dt="2024-04-04T08:13:40.392"/>
    <p1510:client id="{99A31C28-81C7-4D45-B12D-023226DC72DB}" v="229" dt="2024-04-04T19:29:59.113"/>
    <p1510:client id="{BC16A13B-D024-4E7F-9076-2B3155829B89}" v="5" dt="2024-04-04T08:14:45.173"/>
    <p1510:client id="{F6BD9049-9F29-4F4A-ACF9-AFCBD352B470}" v="12" dt="2024-04-04T08:55:13.620"/>
    <p1510:client id="{FA6F7F70-8BD5-4DF5-A6E1-0AB04DB12CBB}" v="10" dt="2024-04-04T19:23:39.239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microsoft.com/office/2015/10/relationships/revisionInfo" Target="revisionInfo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0C5BADF9-3AAB-4D4E-8EB7-4EF133905FEA}" type="doc">
      <dgm:prSet loTypeId="urn:microsoft.com/office/officeart/2005/8/layout/vList5" loCatId="list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50F3EE43-05C7-44D6-B6B3-89C44D76BD2B}">
      <dgm:prSet/>
      <dgm:spPr/>
      <dgm:t>
        <a:bodyPr/>
        <a:lstStyle/>
        <a:p>
          <a:r>
            <a:rPr lang="fi-FI"/>
            <a:t>Multiple operating systems</a:t>
          </a:r>
          <a:endParaRPr lang="en-US"/>
        </a:p>
      </dgm:t>
    </dgm:pt>
    <dgm:pt modelId="{73895C90-35D4-4E44-8BA1-53419F57EEE3}" type="parTrans" cxnId="{ED4A00E9-2615-41DB-8168-D5618A1651EB}">
      <dgm:prSet/>
      <dgm:spPr/>
      <dgm:t>
        <a:bodyPr/>
        <a:lstStyle/>
        <a:p>
          <a:endParaRPr lang="en-US"/>
        </a:p>
      </dgm:t>
    </dgm:pt>
    <dgm:pt modelId="{81D99E6F-9197-41C9-A264-03E6E56DD7D7}" type="sibTrans" cxnId="{ED4A00E9-2615-41DB-8168-D5618A1651EB}">
      <dgm:prSet/>
      <dgm:spPr/>
      <dgm:t>
        <a:bodyPr/>
        <a:lstStyle/>
        <a:p>
          <a:endParaRPr lang="en-US"/>
        </a:p>
      </dgm:t>
    </dgm:pt>
    <dgm:pt modelId="{C5C5C979-E2E9-46FC-A925-324027FDEC62}">
      <dgm:prSet/>
      <dgm:spPr/>
      <dgm:t>
        <a:bodyPr/>
        <a:lstStyle/>
        <a:p>
          <a:r>
            <a:rPr lang="fi-FI"/>
            <a:t>Windows, macOs, Linux</a:t>
          </a:r>
          <a:endParaRPr lang="en-US"/>
        </a:p>
      </dgm:t>
    </dgm:pt>
    <dgm:pt modelId="{13FFE5C4-3892-43D7-BBA2-F3BFB752F859}" type="parTrans" cxnId="{ED1CBA54-D2F4-40A0-BC2B-C00D41B58F87}">
      <dgm:prSet/>
      <dgm:spPr/>
      <dgm:t>
        <a:bodyPr/>
        <a:lstStyle/>
        <a:p>
          <a:endParaRPr lang="en-US"/>
        </a:p>
      </dgm:t>
    </dgm:pt>
    <dgm:pt modelId="{0EA74841-BCDE-4ED3-9DD7-9B5E9301F7AB}" type="sibTrans" cxnId="{ED1CBA54-D2F4-40A0-BC2B-C00D41B58F87}">
      <dgm:prSet/>
      <dgm:spPr/>
      <dgm:t>
        <a:bodyPr/>
        <a:lstStyle/>
        <a:p>
          <a:endParaRPr lang="en-US"/>
        </a:p>
      </dgm:t>
    </dgm:pt>
    <dgm:pt modelId="{EBF84D85-89C7-42B7-99AE-45C02A5AFE19}">
      <dgm:prSet/>
      <dgm:spPr/>
      <dgm:t>
        <a:bodyPr/>
        <a:lstStyle/>
        <a:p>
          <a:r>
            <a:rPr lang="fi-FI"/>
            <a:t>Required python versions</a:t>
          </a:r>
          <a:endParaRPr lang="en-US"/>
        </a:p>
      </dgm:t>
    </dgm:pt>
    <dgm:pt modelId="{59DE0AE6-51F2-4935-A3B9-FD20D59A164F}" type="parTrans" cxnId="{F1AE1638-0EBF-418C-B9C2-EAC1DCC69B49}">
      <dgm:prSet/>
      <dgm:spPr/>
      <dgm:t>
        <a:bodyPr/>
        <a:lstStyle/>
        <a:p>
          <a:endParaRPr lang="en-US"/>
        </a:p>
      </dgm:t>
    </dgm:pt>
    <dgm:pt modelId="{4F04AA60-C3AB-46F3-B962-C955C3F60F87}" type="sibTrans" cxnId="{F1AE1638-0EBF-418C-B9C2-EAC1DCC69B49}">
      <dgm:prSet/>
      <dgm:spPr/>
      <dgm:t>
        <a:bodyPr/>
        <a:lstStyle/>
        <a:p>
          <a:endParaRPr lang="en-US"/>
        </a:p>
      </dgm:t>
    </dgm:pt>
    <dgm:pt modelId="{5078275D-1000-42F8-86BF-A4C8DDBAB0F9}">
      <dgm:prSet/>
      <dgm:spPr/>
      <dgm:t>
        <a:bodyPr/>
        <a:lstStyle/>
        <a:p>
          <a:r>
            <a:rPr lang="fi-FI"/>
            <a:t>First we had different python versions while compiling code</a:t>
          </a:r>
          <a:endParaRPr lang="en-US"/>
        </a:p>
      </dgm:t>
    </dgm:pt>
    <dgm:pt modelId="{82008EDC-1BAA-4B2F-9B3D-F44D848B9C57}" type="parTrans" cxnId="{547EF1DA-575E-4A68-8939-4574EDF6D52B}">
      <dgm:prSet/>
      <dgm:spPr/>
      <dgm:t>
        <a:bodyPr/>
        <a:lstStyle/>
        <a:p>
          <a:endParaRPr lang="en-US"/>
        </a:p>
      </dgm:t>
    </dgm:pt>
    <dgm:pt modelId="{028C22E0-E0D9-4433-B8AB-52A9E19DEDB1}" type="sibTrans" cxnId="{547EF1DA-575E-4A68-8939-4574EDF6D52B}">
      <dgm:prSet/>
      <dgm:spPr/>
      <dgm:t>
        <a:bodyPr/>
        <a:lstStyle/>
        <a:p>
          <a:endParaRPr lang="en-US"/>
        </a:p>
      </dgm:t>
    </dgm:pt>
    <dgm:pt modelId="{8E0F8A31-ED35-410D-8853-715363DDB9E8}">
      <dgm:prSet/>
      <dgm:spPr/>
      <dgm:t>
        <a:bodyPr/>
        <a:lstStyle/>
        <a:p>
          <a:r>
            <a:rPr lang="fi-FI"/>
            <a:t>Creating dataset with different devices</a:t>
          </a:r>
          <a:endParaRPr lang="en-US"/>
        </a:p>
      </dgm:t>
    </dgm:pt>
    <dgm:pt modelId="{973D3974-8727-4766-9748-5DBAFE95C2EE}" type="parTrans" cxnId="{BFA9AA39-C7F2-492C-A0B9-D0ADDAA84139}">
      <dgm:prSet/>
      <dgm:spPr/>
      <dgm:t>
        <a:bodyPr/>
        <a:lstStyle/>
        <a:p>
          <a:endParaRPr lang="en-US"/>
        </a:p>
      </dgm:t>
    </dgm:pt>
    <dgm:pt modelId="{95107E99-CAAB-4FE4-870F-E25896053B16}" type="sibTrans" cxnId="{BFA9AA39-C7F2-492C-A0B9-D0ADDAA84139}">
      <dgm:prSet/>
      <dgm:spPr/>
      <dgm:t>
        <a:bodyPr/>
        <a:lstStyle/>
        <a:p>
          <a:endParaRPr lang="en-US"/>
        </a:p>
      </dgm:t>
    </dgm:pt>
    <dgm:pt modelId="{F9CD3222-CFA2-49F4-9FB5-6F4F94B92959}">
      <dgm:prSet/>
      <dgm:spPr/>
      <dgm:t>
        <a:bodyPr/>
        <a:lstStyle/>
        <a:p>
          <a:r>
            <a:rPr lang="fi-FI"/>
            <a:t>Different resolutions of cameras</a:t>
          </a:r>
          <a:endParaRPr lang="en-US"/>
        </a:p>
      </dgm:t>
    </dgm:pt>
    <dgm:pt modelId="{AF36A644-1823-4FEB-9742-C9431EE4F301}" type="parTrans" cxnId="{AE5DCA4A-9ED4-44F4-B0E8-9FCD0156F366}">
      <dgm:prSet/>
      <dgm:spPr/>
      <dgm:t>
        <a:bodyPr/>
        <a:lstStyle/>
        <a:p>
          <a:endParaRPr lang="en-US"/>
        </a:p>
      </dgm:t>
    </dgm:pt>
    <dgm:pt modelId="{55730E31-335A-44E3-AA1B-D3E69EEAA42D}" type="sibTrans" cxnId="{AE5DCA4A-9ED4-44F4-B0E8-9FCD0156F366}">
      <dgm:prSet/>
      <dgm:spPr/>
      <dgm:t>
        <a:bodyPr/>
        <a:lstStyle/>
        <a:p>
          <a:endParaRPr lang="en-US"/>
        </a:p>
      </dgm:t>
    </dgm:pt>
    <dgm:pt modelId="{8E7B559B-0AB0-4525-820A-24FD2A1029ED}" type="pres">
      <dgm:prSet presAssocID="{0C5BADF9-3AAB-4D4E-8EB7-4EF133905FEA}" presName="Name0" presStyleCnt="0">
        <dgm:presLayoutVars>
          <dgm:dir/>
          <dgm:animLvl val="lvl"/>
          <dgm:resizeHandles val="exact"/>
        </dgm:presLayoutVars>
      </dgm:prSet>
      <dgm:spPr/>
    </dgm:pt>
    <dgm:pt modelId="{B97CDA52-E0A3-40CC-9697-A4AFB50E75BF}" type="pres">
      <dgm:prSet presAssocID="{50F3EE43-05C7-44D6-B6B3-89C44D76BD2B}" presName="linNode" presStyleCnt="0"/>
      <dgm:spPr/>
    </dgm:pt>
    <dgm:pt modelId="{B23BC2D9-3D94-49C3-923C-FA46BD2AA1DC}" type="pres">
      <dgm:prSet presAssocID="{50F3EE43-05C7-44D6-B6B3-89C44D76BD2B}" presName="parentText" presStyleLbl="node1" presStyleIdx="0" presStyleCnt="3">
        <dgm:presLayoutVars>
          <dgm:chMax val="1"/>
          <dgm:bulletEnabled val="1"/>
        </dgm:presLayoutVars>
      </dgm:prSet>
      <dgm:spPr/>
    </dgm:pt>
    <dgm:pt modelId="{97C3A24C-512A-4350-B3E8-3B259AC2A5D8}" type="pres">
      <dgm:prSet presAssocID="{50F3EE43-05C7-44D6-B6B3-89C44D76BD2B}" presName="descendantText" presStyleLbl="alignAccFollowNode1" presStyleIdx="0" presStyleCnt="3">
        <dgm:presLayoutVars>
          <dgm:bulletEnabled val="1"/>
        </dgm:presLayoutVars>
      </dgm:prSet>
      <dgm:spPr/>
    </dgm:pt>
    <dgm:pt modelId="{0B407821-4603-4756-BF37-0A7DF8D88F99}" type="pres">
      <dgm:prSet presAssocID="{81D99E6F-9197-41C9-A264-03E6E56DD7D7}" presName="sp" presStyleCnt="0"/>
      <dgm:spPr/>
    </dgm:pt>
    <dgm:pt modelId="{F99D6B1B-E6C6-4CB4-87DD-8CAE47CFDCAE}" type="pres">
      <dgm:prSet presAssocID="{EBF84D85-89C7-42B7-99AE-45C02A5AFE19}" presName="linNode" presStyleCnt="0"/>
      <dgm:spPr/>
    </dgm:pt>
    <dgm:pt modelId="{0DC71E46-7327-4E7E-9449-83772A3F841B}" type="pres">
      <dgm:prSet presAssocID="{EBF84D85-89C7-42B7-99AE-45C02A5AFE19}" presName="parentText" presStyleLbl="node1" presStyleIdx="1" presStyleCnt="3">
        <dgm:presLayoutVars>
          <dgm:chMax val="1"/>
          <dgm:bulletEnabled val="1"/>
        </dgm:presLayoutVars>
      </dgm:prSet>
      <dgm:spPr/>
    </dgm:pt>
    <dgm:pt modelId="{8CF25AA1-B96C-4E50-8060-58108E674463}" type="pres">
      <dgm:prSet presAssocID="{EBF84D85-89C7-42B7-99AE-45C02A5AFE19}" presName="descendantText" presStyleLbl="alignAccFollowNode1" presStyleIdx="1" presStyleCnt="3">
        <dgm:presLayoutVars>
          <dgm:bulletEnabled val="1"/>
        </dgm:presLayoutVars>
      </dgm:prSet>
      <dgm:spPr/>
    </dgm:pt>
    <dgm:pt modelId="{0162A39A-9EC1-4DD2-8803-7A0EE1922819}" type="pres">
      <dgm:prSet presAssocID="{4F04AA60-C3AB-46F3-B962-C955C3F60F87}" presName="sp" presStyleCnt="0"/>
      <dgm:spPr/>
    </dgm:pt>
    <dgm:pt modelId="{BD54772F-2160-4B2D-90AB-7BF6091E3234}" type="pres">
      <dgm:prSet presAssocID="{8E0F8A31-ED35-410D-8853-715363DDB9E8}" presName="linNode" presStyleCnt="0"/>
      <dgm:spPr/>
    </dgm:pt>
    <dgm:pt modelId="{8290F6A8-EC9A-49B3-A230-23621AAF75AD}" type="pres">
      <dgm:prSet presAssocID="{8E0F8A31-ED35-410D-8853-715363DDB9E8}" presName="parentText" presStyleLbl="node1" presStyleIdx="2" presStyleCnt="3">
        <dgm:presLayoutVars>
          <dgm:chMax val="1"/>
          <dgm:bulletEnabled val="1"/>
        </dgm:presLayoutVars>
      </dgm:prSet>
      <dgm:spPr/>
    </dgm:pt>
    <dgm:pt modelId="{5F53EB91-E905-4A18-8159-7306E451F029}" type="pres">
      <dgm:prSet presAssocID="{8E0F8A31-ED35-410D-8853-715363DDB9E8}" presName="descendantText" presStyleLbl="alignAccFollowNode1" presStyleIdx="2" presStyleCnt="3">
        <dgm:presLayoutVars>
          <dgm:bulletEnabled val="1"/>
        </dgm:presLayoutVars>
      </dgm:prSet>
      <dgm:spPr/>
    </dgm:pt>
  </dgm:ptLst>
  <dgm:cxnLst>
    <dgm:cxn modelId="{50BBD10D-CD84-4EA2-9486-D7B21FADAAA8}" type="presOf" srcId="{C5C5C979-E2E9-46FC-A925-324027FDEC62}" destId="{97C3A24C-512A-4350-B3E8-3B259AC2A5D8}" srcOrd="0" destOrd="0" presId="urn:microsoft.com/office/officeart/2005/8/layout/vList5"/>
    <dgm:cxn modelId="{E4D32922-FD4A-4D6D-9229-4BE1712EC78B}" type="presOf" srcId="{F9CD3222-CFA2-49F4-9FB5-6F4F94B92959}" destId="{5F53EB91-E905-4A18-8159-7306E451F029}" srcOrd="0" destOrd="0" presId="urn:microsoft.com/office/officeart/2005/8/layout/vList5"/>
    <dgm:cxn modelId="{DA9FF82A-81D7-4AC9-85F9-09DD06519AAD}" type="presOf" srcId="{5078275D-1000-42F8-86BF-A4C8DDBAB0F9}" destId="{8CF25AA1-B96C-4E50-8060-58108E674463}" srcOrd="0" destOrd="0" presId="urn:microsoft.com/office/officeart/2005/8/layout/vList5"/>
    <dgm:cxn modelId="{F1AE1638-0EBF-418C-B9C2-EAC1DCC69B49}" srcId="{0C5BADF9-3AAB-4D4E-8EB7-4EF133905FEA}" destId="{EBF84D85-89C7-42B7-99AE-45C02A5AFE19}" srcOrd="1" destOrd="0" parTransId="{59DE0AE6-51F2-4935-A3B9-FD20D59A164F}" sibTransId="{4F04AA60-C3AB-46F3-B962-C955C3F60F87}"/>
    <dgm:cxn modelId="{BFA9AA39-C7F2-492C-A0B9-D0ADDAA84139}" srcId="{0C5BADF9-3AAB-4D4E-8EB7-4EF133905FEA}" destId="{8E0F8A31-ED35-410D-8853-715363DDB9E8}" srcOrd="2" destOrd="0" parTransId="{973D3974-8727-4766-9748-5DBAFE95C2EE}" sibTransId="{95107E99-CAAB-4FE4-870F-E25896053B16}"/>
    <dgm:cxn modelId="{AE5DCA4A-9ED4-44F4-B0E8-9FCD0156F366}" srcId="{8E0F8A31-ED35-410D-8853-715363DDB9E8}" destId="{F9CD3222-CFA2-49F4-9FB5-6F4F94B92959}" srcOrd="0" destOrd="0" parTransId="{AF36A644-1823-4FEB-9742-C9431EE4F301}" sibTransId="{55730E31-335A-44E3-AA1B-D3E69EEAA42D}"/>
    <dgm:cxn modelId="{ED1CBA54-D2F4-40A0-BC2B-C00D41B58F87}" srcId="{50F3EE43-05C7-44D6-B6B3-89C44D76BD2B}" destId="{C5C5C979-E2E9-46FC-A925-324027FDEC62}" srcOrd="0" destOrd="0" parTransId="{13FFE5C4-3892-43D7-BBA2-F3BFB752F859}" sibTransId="{0EA74841-BCDE-4ED3-9DD7-9B5E9301F7AB}"/>
    <dgm:cxn modelId="{6E2BFA98-B602-432D-A93F-1324E0E9BDED}" type="presOf" srcId="{8E0F8A31-ED35-410D-8853-715363DDB9E8}" destId="{8290F6A8-EC9A-49B3-A230-23621AAF75AD}" srcOrd="0" destOrd="0" presId="urn:microsoft.com/office/officeart/2005/8/layout/vList5"/>
    <dgm:cxn modelId="{218B92AD-9816-49CA-A3DD-A92490D9E6B1}" type="presOf" srcId="{50F3EE43-05C7-44D6-B6B3-89C44D76BD2B}" destId="{B23BC2D9-3D94-49C3-923C-FA46BD2AA1DC}" srcOrd="0" destOrd="0" presId="urn:microsoft.com/office/officeart/2005/8/layout/vList5"/>
    <dgm:cxn modelId="{547EF1DA-575E-4A68-8939-4574EDF6D52B}" srcId="{EBF84D85-89C7-42B7-99AE-45C02A5AFE19}" destId="{5078275D-1000-42F8-86BF-A4C8DDBAB0F9}" srcOrd="0" destOrd="0" parTransId="{82008EDC-1BAA-4B2F-9B3D-F44D848B9C57}" sibTransId="{028C22E0-E0D9-4433-B8AB-52A9E19DEDB1}"/>
    <dgm:cxn modelId="{ED4A00E9-2615-41DB-8168-D5618A1651EB}" srcId="{0C5BADF9-3AAB-4D4E-8EB7-4EF133905FEA}" destId="{50F3EE43-05C7-44D6-B6B3-89C44D76BD2B}" srcOrd="0" destOrd="0" parTransId="{73895C90-35D4-4E44-8BA1-53419F57EEE3}" sibTransId="{81D99E6F-9197-41C9-A264-03E6E56DD7D7}"/>
    <dgm:cxn modelId="{2BB120EB-4C33-46BF-90AE-3B74F3C896DA}" type="presOf" srcId="{EBF84D85-89C7-42B7-99AE-45C02A5AFE19}" destId="{0DC71E46-7327-4E7E-9449-83772A3F841B}" srcOrd="0" destOrd="0" presId="urn:microsoft.com/office/officeart/2005/8/layout/vList5"/>
    <dgm:cxn modelId="{D04CF6F6-FC38-46C7-AA79-AB90E4DDB39E}" type="presOf" srcId="{0C5BADF9-3AAB-4D4E-8EB7-4EF133905FEA}" destId="{8E7B559B-0AB0-4525-820A-24FD2A1029ED}" srcOrd="0" destOrd="0" presId="urn:microsoft.com/office/officeart/2005/8/layout/vList5"/>
    <dgm:cxn modelId="{1C187F6F-F689-40B4-A3A3-6F3D6E351833}" type="presParOf" srcId="{8E7B559B-0AB0-4525-820A-24FD2A1029ED}" destId="{B97CDA52-E0A3-40CC-9697-A4AFB50E75BF}" srcOrd="0" destOrd="0" presId="urn:microsoft.com/office/officeart/2005/8/layout/vList5"/>
    <dgm:cxn modelId="{F97EC8DB-4C0C-442B-B007-7688E3B75CA8}" type="presParOf" srcId="{B97CDA52-E0A3-40CC-9697-A4AFB50E75BF}" destId="{B23BC2D9-3D94-49C3-923C-FA46BD2AA1DC}" srcOrd="0" destOrd="0" presId="urn:microsoft.com/office/officeart/2005/8/layout/vList5"/>
    <dgm:cxn modelId="{577CF542-950E-400A-BC4C-5AA8B2F9C4E1}" type="presParOf" srcId="{B97CDA52-E0A3-40CC-9697-A4AFB50E75BF}" destId="{97C3A24C-512A-4350-B3E8-3B259AC2A5D8}" srcOrd="1" destOrd="0" presId="urn:microsoft.com/office/officeart/2005/8/layout/vList5"/>
    <dgm:cxn modelId="{3D03A2F8-30DB-48C7-9098-1BFA7E02DC35}" type="presParOf" srcId="{8E7B559B-0AB0-4525-820A-24FD2A1029ED}" destId="{0B407821-4603-4756-BF37-0A7DF8D88F99}" srcOrd="1" destOrd="0" presId="urn:microsoft.com/office/officeart/2005/8/layout/vList5"/>
    <dgm:cxn modelId="{6BC1B3AE-CFAF-4309-9953-C549019C8C24}" type="presParOf" srcId="{8E7B559B-0AB0-4525-820A-24FD2A1029ED}" destId="{F99D6B1B-E6C6-4CB4-87DD-8CAE47CFDCAE}" srcOrd="2" destOrd="0" presId="urn:microsoft.com/office/officeart/2005/8/layout/vList5"/>
    <dgm:cxn modelId="{004F399B-ABE5-4C97-B29B-227969F06E23}" type="presParOf" srcId="{F99D6B1B-E6C6-4CB4-87DD-8CAE47CFDCAE}" destId="{0DC71E46-7327-4E7E-9449-83772A3F841B}" srcOrd="0" destOrd="0" presId="urn:microsoft.com/office/officeart/2005/8/layout/vList5"/>
    <dgm:cxn modelId="{9F2BF986-C71C-4603-8A42-066043E0AF67}" type="presParOf" srcId="{F99D6B1B-E6C6-4CB4-87DD-8CAE47CFDCAE}" destId="{8CF25AA1-B96C-4E50-8060-58108E674463}" srcOrd="1" destOrd="0" presId="urn:microsoft.com/office/officeart/2005/8/layout/vList5"/>
    <dgm:cxn modelId="{1C10DDED-78EA-41CE-A5F1-B28FE5E8300A}" type="presParOf" srcId="{8E7B559B-0AB0-4525-820A-24FD2A1029ED}" destId="{0162A39A-9EC1-4DD2-8803-7A0EE1922819}" srcOrd="3" destOrd="0" presId="urn:microsoft.com/office/officeart/2005/8/layout/vList5"/>
    <dgm:cxn modelId="{F6951D14-2462-42AC-B5B5-E7F4995DDCAD}" type="presParOf" srcId="{8E7B559B-0AB0-4525-820A-24FD2A1029ED}" destId="{BD54772F-2160-4B2D-90AB-7BF6091E3234}" srcOrd="4" destOrd="0" presId="urn:microsoft.com/office/officeart/2005/8/layout/vList5"/>
    <dgm:cxn modelId="{4F907AA9-5C88-4C0E-8642-A5094A2B19BD}" type="presParOf" srcId="{BD54772F-2160-4B2D-90AB-7BF6091E3234}" destId="{8290F6A8-EC9A-49B3-A230-23621AAF75AD}" srcOrd="0" destOrd="0" presId="urn:microsoft.com/office/officeart/2005/8/layout/vList5"/>
    <dgm:cxn modelId="{2368CCFC-7899-4749-A4FA-CB2A5D07907D}" type="presParOf" srcId="{BD54772F-2160-4B2D-90AB-7BF6091E3234}" destId="{5F53EB91-E905-4A18-8159-7306E451F029}" srcOrd="1" destOrd="0" presId="urn:microsoft.com/office/officeart/2005/8/layout/vList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7C3A24C-512A-4350-B3E8-3B259AC2A5D8}">
      <dsp:nvSpPr>
        <dsp:cNvPr id="0" name=""/>
        <dsp:cNvSpPr/>
      </dsp:nvSpPr>
      <dsp:spPr>
        <a:xfrm rot="5400000">
          <a:off x="6589693" y="-2661723"/>
          <a:ext cx="1121829" cy="6729984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8110" tIns="59055" rIns="118110" bIns="59055" numCol="1" spcCol="1270" anchor="ctr" anchorCtr="0">
          <a:noAutofit/>
        </a:bodyPr>
        <a:lstStyle/>
        <a:p>
          <a:pPr marL="285750" lvl="1" indent="-285750" algn="l" defTabSz="1377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i-FI" sz="3100" kern="1200"/>
            <a:t>Windows, macOs, Linux</a:t>
          </a:r>
          <a:endParaRPr lang="en-US" sz="3100" kern="1200"/>
        </a:p>
      </dsp:txBody>
      <dsp:txXfrm rot="-5400000">
        <a:off x="3785616" y="197117"/>
        <a:ext cx="6675221" cy="1012303"/>
      </dsp:txXfrm>
    </dsp:sp>
    <dsp:sp modelId="{B23BC2D9-3D94-49C3-923C-FA46BD2AA1DC}">
      <dsp:nvSpPr>
        <dsp:cNvPr id="0" name=""/>
        <dsp:cNvSpPr/>
      </dsp:nvSpPr>
      <dsp:spPr>
        <a:xfrm>
          <a:off x="0" y="2124"/>
          <a:ext cx="3785616" cy="1402286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55245" rIns="110490" bIns="55245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i-FI" sz="2900" kern="1200"/>
            <a:t>Multiple operating systems</a:t>
          </a:r>
          <a:endParaRPr lang="en-US" sz="2900" kern="1200"/>
        </a:p>
      </dsp:txBody>
      <dsp:txXfrm>
        <a:off x="68454" y="70578"/>
        <a:ext cx="3648708" cy="1265378"/>
      </dsp:txXfrm>
    </dsp:sp>
    <dsp:sp modelId="{8CF25AA1-B96C-4E50-8060-58108E674463}">
      <dsp:nvSpPr>
        <dsp:cNvPr id="0" name=""/>
        <dsp:cNvSpPr/>
      </dsp:nvSpPr>
      <dsp:spPr>
        <a:xfrm rot="5400000">
          <a:off x="6589693" y="-1189323"/>
          <a:ext cx="1121829" cy="6729984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8110" tIns="59055" rIns="118110" bIns="59055" numCol="1" spcCol="1270" anchor="ctr" anchorCtr="0">
          <a:noAutofit/>
        </a:bodyPr>
        <a:lstStyle/>
        <a:p>
          <a:pPr marL="285750" lvl="1" indent="-285750" algn="l" defTabSz="1377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i-FI" sz="3100" kern="1200"/>
            <a:t>First we had different python versions while compiling code</a:t>
          </a:r>
          <a:endParaRPr lang="en-US" sz="3100" kern="1200"/>
        </a:p>
      </dsp:txBody>
      <dsp:txXfrm rot="-5400000">
        <a:off x="3785616" y="1669517"/>
        <a:ext cx="6675221" cy="1012303"/>
      </dsp:txXfrm>
    </dsp:sp>
    <dsp:sp modelId="{0DC71E46-7327-4E7E-9449-83772A3F841B}">
      <dsp:nvSpPr>
        <dsp:cNvPr id="0" name=""/>
        <dsp:cNvSpPr/>
      </dsp:nvSpPr>
      <dsp:spPr>
        <a:xfrm>
          <a:off x="0" y="1474525"/>
          <a:ext cx="3785616" cy="1402286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55245" rIns="110490" bIns="55245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i-FI" sz="2900" kern="1200"/>
            <a:t>Required python versions</a:t>
          </a:r>
          <a:endParaRPr lang="en-US" sz="2900" kern="1200"/>
        </a:p>
      </dsp:txBody>
      <dsp:txXfrm>
        <a:off x="68454" y="1542979"/>
        <a:ext cx="3648708" cy="1265378"/>
      </dsp:txXfrm>
    </dsp:sp>
    <dsp:sp modelId="{5F53EB91-E905-4A18-8159-7306E451F029}">
      <dsp:nvSpPr>
        <dsp:cNvPr id="0" name=""/>
        <dsp:cNvSpPr/>
      </dsp:nvSpPr>
      <dsp:spPr>
        <a:xfrm rot="5400000">
          <a:off x="6589693" y="283077"/>
          <a:ext cx="1121829" cy="6729984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8110" tIns="59055" rIns="118110" bIns="59055" numCol="1" spcCol="1270" anchor="ctr" anchorCtr="0">
          <a:noAutofit/>
        </a:bodyPr>
        <a:lstStyle/>
        <a:p>
          <a:pPr marL="285750" lvl="1" indent="-285750" algn="l" defTabSz="1377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i-FI" sz="3100" kern="1200"/>
            <a:t>Different resolutions of cameras</a:t>
          </a:r>
          <a:endParaRPr lang="en-US" sz="3100" kern="1200"/>
        </a:p>
      </dsp:txBody>
      <dsp:txXfrm rot="-5400000">
        <a:off x="3785616" y="3141918"/>
        <a:ext cx="6675221" cy="1012303"/>
      </dsp:txXfrm>
    </dsp:sp>
    <dsp:sp modelId="{8290F6A8-EC9A-49B3-A230-23621AAF75AD}">
      <dsp:nvSpPr>
        <dsp:cNvPr id="0" name=""/>
        <dsp:cNvSpPr/>
      </dsp:nvSpPr>
      <dsp:spPr>
        <a:xfrm>
          <a:off x="0" y="2946926"/>
          <a:ext cx="3785616" cy="1402286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55245" rIns="110490" bIns="55245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i-FI" sz="2900" kern="1200"/>
            <a:t>Creating dataset with different devices</a:t>
          </a:r>
          <a:endParaRPr lang="en-US" sz="2900" kern="1200"/>
        </a:p>
      </dsp:txBody>
      <dsp:txXfrm>
        <a:off x="68454" y="3015380"/>
        <a:ext cx="3648708" cy="126537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5">
  <dgm:title val=""/>
  <dgm:desc val=""/>
  <dgm:catLst>
    <dgm:cat type="list" pri="15000"/>
    <dgm:cat type="convert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5"/>
      <dgm:constr type="primFontSz" for="des" forName="parentText" op="equ" val="65"/>
      <dgm:constr type="secFontSz" for="des" forName="descendantText" op="equ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36"/>
          <dgm:constr type="w" for="ch" forName="descendantText" refType="w" fact="0.64"/>
          <dgm:constr type="h" for="ch" forName="parentText" refType="h"/>
          <dgm:constr type="h" for="ch" forName="descendantText" refType="h" refFor="ch" refForName="parentText" fact="0.8"/>
        </dgm:constrLst>
        <dgm:ruleLst/>
        <dgm:layoutNode name="parentText">
          <dgm:varLst>
            <dgm:chMax val="1"/>
            <dgm:bulletEnabled val="1"/>
          </dgm:varLst>
          <dgm:alg type="tx"/>
          <dgm:shape xmlns:r="http://schemas.openxmlformats.org/officeDocument/2006/relationships" type="roundRect" r:blip="" zOrderOff="3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8">
          <dgm:if name="Name9" axis="ch" ptType="node" func="cnt" op="gte" val="1">
            <dgm:layoutNode name="descendantText" styleLbl="alignAccFollow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choose name="Name10">
                <dgm:if name="Name11" func="var" arg="dir" op="equ" val="norm">
                  <dgm:shape xmlns:r="http://schemas.openxmlformats.org/officeDocument/2006/relationships" rot="90" type="round2SameRect" r:blip="">
                    <dgm:adjLst/>
                  </dgm:shape>
                </dgm:if>
                <dgm:else name="Name12">
                  <dgm:shape xmlns:r="http://schemas.openxmlformats.org/officeDocument/2006/relationships" rot="-90" type="round2SameRect" r:blip="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lMarg" refType="secFontSz" fact="0.3"/>
                <dgm:constr type="rMarg" refType="secFontSz" fact="0.3"/>
                <dgm:constr type="tMarg" refType="secFontSz" fact="0.15"/>
                <dgm:constr type="bMarg" refType="secFontSz" fact="0.15"/>
              </dgm:constrLst>
              <dgm:ruleLst>
                <dgm:rule type="sec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svg>
</file>

<file path=ppt/media/image3.png>
</file>

<file path=ppt/media/image4.jpeg>
</file>

<file path=ppt/media/image5.jpeg>
</file>

<file path=ppt/media/image6.png>
</file>

<file path=ppt/media/image7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B7048DB-4CCD-4EB4-B9E7-CB1C346F6490}" type="datetimeFigureOut">
              <a:t>4/8/2024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B51EFC2-8AAC-440A-A0F9-74C0C422FB18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482862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>
                <a:ea typeface="Calibri"/>
                <a:cs typeface="Calibri"/>
              </a:rPr>
              <a:t>Sushila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B51EFC2-8AAC-440A-A0F9-74C0C422FB18}" type="slidenum"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909962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err="1"/>
              <a:t>Kytkentäkaavio</a:t>
            </a:r>
            <a:r>
              <a:rPr lang="en-US"/>
              <a:t>, ja on </a:t>
            </a:r>
            <a:r>
              <a:rPr lang="en-US" err="1"/>
              <a:t>kaksi</a:t>
            </a:r>
            <a:r>
              <a:rPr lang="en-US"/>
              <a:t> </a:t>
            </a:r>
            <a:r>
              <a:rPr lang="en-US" err="1"/>
              <a:t>näyttö</a:t>
            </a:r>
            <a:r>
              <a:rPr lang="en-US"/>
              <a:t>. I2C upper on , and lower one is . Raspberry Pi 4B.</a:t>
            </a:r>
          </a:p>
          <a:p>
            <a:r>
              <a:rPr lang="en-US" err="1"/>
              <a:t>Toinen</a:t>
            </a:r>
            <a:r>
              <a:rPr lang="en-US"/>
              <a:t> </a:t>
            </a:r>
            <a:r>
              <a:rPr lang="en-US" err="1"/>
              <a:t>näyttö</a:t>
            </a:r>
            <a:r>
              <a:rPr lang="en-US"/>
              <a:t> I2c </a:t>
            </a:r>
            <a:r>
              <a:rPr lang="en-US" err="1"/>
              <a:t>piirillä</a:t>
            </a:r>
            <a:r>
              <a:rPr lang="en-US"/>
              <a:t> ja </a:t>
            </a:r>
            <a:r>
              <a:rPr lang="en-US" err="1"/>
              <a:t>toinen</a:t>
            </a:r>
            <a:r>
              <a:rPr lang="en-US"/>
              <a:t> </a:t>
            </a:r>
            <a:r>
              <a:rPr lang="en-US" err="1"/>
              <a:t>ilman</a:t>
            </a:r>
            <a:endParaRPr lang="en-US" err="1">
              <a:ea typeface="Calibri"/>
              <a:cs typeface="Calibri"/>
            </a:endParaRPr>
          </a:p>
          <a:p>
            <a:endParaRPr lang="en-US">
              <a:ea typeface="Calibri"/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B51EFC2-8AAC-440A-A0F9-74C0C422FB18}" type="slidenum"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284796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kytkentälevy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B51EFC2-8AAC-440A-A0F9-74C0C422FB18}" type="slidenum"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583620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err="1"/>
              <a:t>Pätkä</a:t>
            </a:r>
            <a:r>
              <a:rPr lang="en-US"/>
              <a:t> </a:t>
            </a:r>
            <a:r>
              <a:rPr lang="en-US" err="1"/>
              <a:t>ohjelman</a:t>
            </a:r>
            <a:r>
              <a:rPr lang="en-US"/>
              <a:t> toiminnasta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B51EFC2-8AAC-440A-A0F9-74C0C422FB18}" type="slidenum"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528687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Otsikko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tsikko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i-FI"/>
              <a:t>Muokkaa perustyyl. napsautt.</a:t>
            </a:r>
          </a:p>
        </p:txBody>
      </p:sp>
      <p:sp>
        <p:nvSpPr>
          <p:cNvPr id="3" name="Alaotsikko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i-FI"/>
              <a:t>Muokkaa alaotsikon perustyyliä napsautt.</a:t>
            </a:r>
          </a:p>
        </p:txBody>
      </p:sp>
      <p:sp>
        <p:nvSpPr>
          <p:cNvPr id="4" name="Päivämäärän paikkamerkki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2ABAE3-D89C-4001-9AEC-5083F82B749C}" type="datetimeFigureOut">
              <a:rPr lang="fi-FI" smtClean="0"/>
              <a:t>8.4.2024</a:t>
            </a:fld>
            <a:endParaRPr lang="fi-FI"/>
          </a:p>
        </p:txBody>
      </p:sp>
      <p:sp>
        <p:nvSpPr>
          <p:cNvPr id="5" name="Alatunnisteen paikkamerkki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i-FI"/>
          </a:p>
        </p:txBody>
      </p:sp>
      <p:sp>
        <p:nvSpPr>
          <p:cNvPr id="6" name="Dian numeron paikkamerkki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4AEF5D-7FAC-4949-84D2-DA5A9BB3D225}" type="slidenum">
              <a:rPr lang="fi-FI" smtClean="0"/>
              <a:t>‹#›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282244354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Otsikko ja pystysuora teks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tsikk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i-FI"/>
              <a:t>Muokkaa perustyyl. napsautt.</a:t>
            </a:r>
          </a:p>
        </p:txBody>
      </p:sp>
      <p:sp>
        <p:nvSpPr>
          <p:cNvPr id="3" name="Pystysuoran tekstin paikkamerkki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i-FI"/>
              <a:t>Muokkaa tekstin perustyylejä napsauttamalla</a:t>
            </a:r>
          </a:p>
          <a:p>
            <a:pPr lvl="1"/>
            <a:r>
              <a:rPr lang="fi-FI"/>
              <a:t>toinen taso</a:t>
            </a:r>
          </a:p>
          <a:p>
            <a:pPr lvl="2"/>
            <a:r>
              <a:rPr lang="fi-FI"/>
              <a:t>kolmas taso</a:t>
            </a:r>
          </a:p>
          <a:p>
            <a:pPr lvl="3"/>
            <a:r>
              <a:rPr lang="fi-FI"/>
              <a:t>neljäs taso</a:t>
            </a:r>
          </a:p>
          <a:p>
            <a:pPr lvl="4"/>
            <a:r>
              <a:rPr lang="fi-FI"/>
              <a:t>viides taso</a:t>
            </a:r>
          </a:p>
        </p:txBody>
      </p:sp>
      <p:sp>
        <p:nvSpPr>
          <p:cNvPr id="4" name="Päivämäärän paikkamerkki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2ABAE3-D89C-4001-9AEC-5083F82B749C}" type="datetimeFigureOut">
              <a:rPr lang="fi-FI" smtClean="0"/>
              <a:t>8.4.2024</a:t>
            </a:fld>
            <a:endParaRPr lang="fi-FI"/>
          </a:p>
        </p:txBody>
      </p:sp>
      <p:sp>
        <p:nvSpPr>
          <p:cNvPr id="5" name="Alatunnisteen paikkamerkki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i-FI"/>
          </a:p>
        </p:txBody>
      </p:sp>
      <p:sp>
        <p:nvSpPr>
          <p:cNvPr id="6" name="Dian numeron paikkamerkki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4AEF5D-7FAC-4949-84D2-DA5A9BB3D225}" type="slidenum">
              <a:rPr lang="fi-FI" smtClean="0"/>
              <a:t>‹#›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101203433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Pystysuora otsikko ja teks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ystysuora otsikko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i-FI"/>
              <a:t>Muokkaa perustyyl. napsautt.</a:t>
            </a:r>
          </a:p>
        </p:txBody>
      </p:sp>
      <p:sp>
        <p:nvSpPr>
          <p:cNvPr id="3" name="Pystysuoran tekstin paikkamerkki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i-FI"/>
              <a:t>Muokkaa tekstin perustyylejä napsauttamalla</a:t>
            </a:r>
          </a:p>
          <a:p>
            <a:pPr lvl="1"/>
            <a:r>
              <a:rPr lang="fi-FI"/>
              <a:t>toinen taso</a:t>
            </a:r>
          </a:p>
          <a:p>
            <a:pPr lvl="2"/>
            <a:r>
              <a:rPr lang="fi-FI"/>
              <a:t>kolmas taso</a:t>
            </a:r>
          </a:p>
          <a:p>
            <a:pPr lvl="3"/>
            <a:r>
              <a:rPr lang="fi-FI"/>
              <a:t>neljäs taso</a:t>
            </a:r>
          </a:p>
          <a:p>
            <a:pPr lvl="4"/>
            <a:r>
              <a:rPr lang="fi-FI"/>
              <a:t>viides taso</a:t>
            </a:r>
          </a:p>
        </p:txBody>
      </p:sp>
      <p:sp>
        <p:nvSpPr>
          <p:cNvPr id="4" name="Päivämäärän paikkamerkki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2ABAE3-D89C-4001-9AEC-5083F82B749C}" type="datetimeFigureOut">
              <a:rPr lang="fi-FI" smtClean="0"/>
              <a:t>8.4.2024</a:t>
            </a:fld>
            <a:endParaRPr lang="fi-FI"/>
          </a:p>
        </p:txBody>
      </p:sp>
      <p:sp>
        <p:nvSpPr>
          <p:cNvPr id="5" name="Alatunnisteen paikkamerkki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i-FI"/>
          </a:p>
        </p:txBody>
      </p:sp>
      <p:sp>
        <p:nvSpPr>
          <p:cNvPr id="6" name="Dian numeron paikkamerkki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4AEF5D-7FAC-4949-84D2-DA5A9BB3D225}" type="slidenum">
              <a:rPr lang="fi-FI" smtClean="0"/>
              <a:t>‹#›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340645535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Otsikko ja sisält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tsikk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i-FI"/>
              <a:t>Muokkaa perustyyl. napsautt.</a:t>
            </a:r>
          </a:p>
        </p:txBody>
      </p:sp>
      <p:sp>
        <p:nvSpPr>
          <p:cNvPr id="3" name="Sisällön paikkamerkki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i-FI"/>
              <a:t>Muokkaa tekstin perustyylejä napsauttamalla</a:t>
            </a:r>
          </a:p>
          <a:p>
            <a:pPr lvl="1"/>
            <a:r>
              <a:rPr lang="fi-FI"/>
              <a:t>toinen taso</a:t>
            </a:r>
          </a:p>
          <a:p>
            <a:pPr lvl="2"/>
            <a:r>
              <a:rPr lang="fi-FI"/>
              <a:t>kolmas taso</a:t>
            </a:r>
          </a:p>
          <a:p>
            <a:pPr lvl="3"/>
            <a:r>
              <a:rPr lang="fi-FI"/>
              <a:t>neljäs taso</a:t>
            </a:r>
          </a:p>
          <a:p>
            <a:pPr lvl="4"/>
            <a:r>
              <a:rPr lang="fi-FI"/>
              <a:t>viides taso</a:t>
            </a:r>
          </a:p>
        </p:txBody>
      </p:sp>
      <p:sp>
        <p:nvSpPr>
          <p:cNvPr id="4" name="Päivämäärän paikkamerkki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2ABAE3-D89C-4001-9AEC-5083F82B749C}" type="datetimeFigureOut">
              <a:rPr lang="fi-FI" smtClean="0"/>
              <a:t>8.4.2024</a:t>
            </a:fld>
            <a:endParaRPr lang="fi-FI"/>
          </a:p>
        </p:txBody>
      </p:sp>
      <p:sp>
        <p:nvSpPr>
          <p:cNvPr id="5" name="Alatunnisteen paikkamerkki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i-FI"/>
          </a:p>
        </p:txBody>
      </p:sp>
      <p:sp>
        <p:nvSpPr>
          <p:cNvPr id="6" name="Dian numeron paikkamerkki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4AEF5D-7FAC-4949-84D2-DA5A9BB3D225}" type="slidenum">
              <a:rPr lang="fi-FI" smtClean="0"/>
              <a:t>‹#›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19187573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Osan ylätunnis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tsikko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i-FI"/>
              <a:t>Muokkaa perustyyl. napsautt.</a:t>
            </a:r>
          </a:p>
        </p:txBody>
      </p:sp>
      <p:sp>
        <p:nvSpPr>
          <p:cNvPr id="3" name="Tekstin paikkamerkki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fi-FI"/>
              <a:t>Muokkaa tekstin perustyylejä napsauttamalla</a:t>
            </a:r>
          </a:p>
        </p:txBody>
      </p:sp>
      <p:sp>
        <p:nvSpPr>
          <p:cNvPr id="4" name="Päivämäärän paikkamerkki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2ABAE3-D89C-4001-9AEC-5083F82B749C}" type="datetimeFigureOut">
              <a:rPr lang="fi-FI" smtClean="0"/>
              <a:t>8.4.2024</a:t>
            </a:fld>
            <a:endParaRPr lang="fi-FI"/>
          </a:p>
        </p:txBody>
      </p:sp>
      <p:sp>
        <p:nvSpPr>
          <p:cNvPr id="5" name="Alatunnisteen paikkamerkki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i-FI"/>
          </a:p>
        </p:txBody>
      </p:sp>
      <p:sp>
        <p:nvSpPr>
          <p:cNvPr id="6" name="Dian numeron paikkamerkki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4AEF5D-7FAC-4949-84D2-DA5A9BB3D225}" type="slidenum">
              <a:rPr lang="fi-FI" smtClean="0"/>
              <a:t>‹#›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62577205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Kaksi sisältökohdet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tsikk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i-FI"/>
              <a:t>Muokkaa perustyyl. napsautt.</a:t>
            </a:r>
          </a:p>
        </p:txBody>
      </p:sp>
      <p:sp>
        <p:nvSpPr>
          <p:cNvPr id="3" name="Sisällön paikkamerkki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i-FI"/>
              <a:t>Muokkaa tekstin perustyylejä napsauttamalla</a:t>
            </a:r>
          </a:p>
          <a:p>
            <a:pPr lvl="1"/>
            <a:r>
              <a:rPr lang="fi-FI"/>
              <a:t>toinen taso</a:t>
            </a:r>
          </a:p>
          <a:p>
            <a:pPr lvl="2"/>
            <a:r>
              <a:rPr lang="fi-FI"/>
              <a:t>kolmas taso</a:t>
            </a:r>
          </a:p>
          <a:p>
            <a:pPr lvl="3"/>
            <a:r>
              <a:rPr lang="fi-FI"/>
              <a:t>neljäs taso</a:t>
            </a:r>
          </a:p>
          <a:p>
            <a:pPr lvl="4"/>
            <a:r>
              <a:rPr lang="fi-FI"/>
              <a:t>viides taso</a:t>
            </a:r>
          </a:p>
        </p:txBody>
      </p:sp>
      <p:sp>
        <p:nvSpPr>
          <p:cNvPr id="4" name="Sisällön paikkamerkki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i-FI"/>
              <a:t>Muokkaa tekstin perustyylejä napsauttamalla</a:t>
            </a:r>
          </a:p>
          <a:p>
            <a:pPr lvl="1"/>
            <a:r>
              <a:rPr lang="fi-FI"/>
              <a:t>toinen taso</a:t>
            </a:r>
          </a:p>
          <a:p>
            <a:pPr lvl="2"/>
            <a:r>
              <a:rPr lang="fi-FI"/>
              <a:t>kolmas taso</a:t>
            </a:r>
          </a:p>
          <a:p>
            <a:pPr lvl="3"/>
            <a:r>
              <a:rPr lang="fi-FI"/>
              <a:t>neljäs taso</a:t>
            </a:r>
          </a:p>
          <a:p>
            <a:pPr lvl="4"/>
            <a:r>
              <a:rPr lang="fi-FI"/>
              <a:t>viides taso</a:t>
            </a:r>
          </a:p>
        </p:txBody>
      </p:sp>
      <p:sp>
        <p:nvSpPr>
          <p:cNvPr id="5" name="Päivämäärän paikkamerkki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2ABAE3-D89C-4001-9AEC-5083F82B749C}" type="datetimeFigureOut">
              <a:rPr lang="fi-FI" smtClean="0"/>
              <a:t>8.4.2024</a:t>
            </a:fld>
            <a:endParaRPr lang="fi-FI"/>
          </a:p>
        </p:txBody>
      </p:sp>
      <p:sp>
        <p:nvSpPr>
          <p:cNvPr id="6" name="Alatunnisteen paikkamerkki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i-FI"/>
          </a:p>
        </p:txBody>
      </p:sp>
      <p:sp>
        <p:nvSpPr>
          <p:cNvPr id="7" name="Dian numeron paikkamerkki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4AEF5D-7FAC-4949-84D2-DA5A9BB3D225}" type="slidenum">
              <a:rPr lang="fi-FI" smtClean="0"/>
              <a:t>‹#›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136837151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tail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tsikko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i-FI"/>
              <a:t>Muokkaa perustyyl. napsautt.</a:t>
            </a:r>
          </a:p>
        </p:txBody>
      </p:sp>
      <p:sp>
        <p:nvSpPr>
          <p:cNvPr id="3" name="Tekstin paikkamerkki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i-FI"/>
              <a:t>Muokkaa tekstin perustyylejä napsauttamalla</a:t>
            </a:r>
          </a:p>
        </p:txBody>
      </p:sp>
      <p:sp>
        <p:nvSpPr>
          <p:cNvPr id="4" name="Sisällön paikkamerkki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i-FI"/>
              <a:t>Muokkaa tekstin perustyylejä napsauttamalla</a:t>
            </a:r>
          </a:p>
          <a:p>
            <a:pPr lvl="1"/>
            <a:r>
              <a:rPr lang="fi-FI"/>
              <a:t>toinen taso</a:t>
            </a:r>
          </a:p>
          <a:p>
            <a:pPr lvl="2"/>
            <a:r>
              <a:rPr lang="fi-FI"/>
              <a:t>kolmas taso</a:t>
            </a:r>
          </a:p>
          <a:p>
            <a:pPr lvl="3"/>
            <a:r>
              <a:rPr lang="fi-FI"/>
              <a:t>neljäs taso</a:t>
            </a:r>
          </a:p>
          <a:p>
            <a:pPr lvl="4"/>
            <a:r>
              <a:rPr lang="fi-FI"/>
              <a:t>viides taso</a:t>
            </a:r>
          </a:p>
        </p:txBody>
      </p:sp>
      <p:sp>
        <p:nvSpPr>
          <p:cNvPr id="5" name="Tekstin paikkamerkki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i-FI"/>
              <a:t>Muokkaa tekstin perustyylejä napsauttamalla</a:t>
            </a:r>
          </a:p>
        </p:txBody>
      </p:sp>
      <p:sp>
        <p:nvSpPr>
          <p:cNvPr id="6" name="Sisällön paikkamerkki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i-FI"/>
              <a:t>Muokkaa tekstin perustyylejä napsauttamalla</a:t>
            </a:r>
          </a:p>
          <a:p>
            <a:pPr lvl="1"/>
            <a:r>
              <a:rPr lang="fi-FI"/>
              <a:t>toinen taso</a:t>
            </a:r>
          </a:p>
          <a:p>
            <a:pPr lvl="2"/>
            <a:r>
              <a:rPr lang="fi-FI"/>
              <a:t>kolmas taso</a:t>
            </a:r>
          </a:p>
          <a:p>
            <a:pPr lvl="3"/>
            <a:r>
              <a:rPr lang="fi-FI"/>
              <a:t>neljäs taso</a:t>
            </a:r>
          </a:p>
          <a:p>
            <a:pPr lvl="4"/>
            <a:r>
              <a:rPr lang="fi-FI"/>
              <a:t>viides taso</a:t>
            </a:r>
          </a:p>
        </p:txBody>
      </p:sp>
      <p:sp>
        <p:nvSpPr>
          <p:cNvPr id="7" name="Päivämäärän paikkamerkki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2ABAE3-D89C-4001-9AEC-5083F82B749C}" type="datetimeFigureOut">
              <a:rPr lang="fi-FI" smtClean="0"/>
              <a:t>8.4.2024</a:t>
            </a:fld>
            <a:endParaRPr lang="fi-FI"/>
          </a:p>
        </p:txBody>
      </p:sp>
      <p:sp>
        <p:nvSpPr>
          <p:cNvPr id="8" name="Alatunnisteen paikkamerkki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i-FI"/>
          </a:p>
        </p:txBody>
      </p:sp>
      <p:sp>
        <p:nvSpPr>
          <p:cNvPr id="9" name="Dian numeron paikkamerkki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4AEF5D-7FAC-4949-84D2-DA5A9BB3D225}" type="slidenum">
              <a:rPr lang="fi-FI" smtClean="0"/>
              <a:t>‹#›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423436505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Vain otsikk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tsikk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i-FI"/>
              <a:t>Muokkaa perustyyl. napsautt.</a:t>
            </a:r>
          </a:p>
        </p:txBody>
      </p:sp>
      <p:sp>
        <p:nvSpPr>
          <p:cNvPr id="3" name="Päivämäärän paikkamerkki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2ABAE3-D89C-4001-9AEC-5083F82B749C}" type="datetimeFigureOut">
              <a:rPr lang="fi-FI" smtClean="0"/>
              <a:t>8.4.2024</a:t>
            </a:fld>
            <a:endParaRPr lang="fi-FI"/>
          </a:p>
        </p:txBody>
      </p:sp>
      <p:sp>
        <p:nvSpPr>
          <p:cNvPr id="4" name="Alatunnisteen paikkamerkki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i-FI"/>
          </a:p>
        </p:txBody>
      </p:sp>
      <p:sp>
        <p:nvSpPr>
          <p:cNvPr id="5" name="Dian numeron paikkamerkki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4AEF5D-7FAC-4949-84D2-DA5A9BB3D225}" type="slidenum">
              <a:rPr lang="fi-FI" smtClean="0"/>
              <a:t>‹#›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32387640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yhjä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äivämäärän paikkamerkki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2ABAE3-D89C-4001-9AEC-5083F82B749C}" type="datetimeFigureOut">
              <a:rPr lang="fi-FI" smtClean="0"/>
              <a:t>8.4.2024</a:t>
            </a:fld>
            <a:endParaRPr lang="fi-FI"/>
          </a:p>
        </p:txBody>
      </p:sp>
      <p:sp>
        <p:nvSpPr>
          <p:cNvPr id="3" name="Alatunnisteen paikkamerkki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i-FI"/>
          </a:p>
        </p:txBody>
      </p:sp>
      <p:sp>
        <p:nvSpPr>
          <p:cNvPr id="4" name="Dian numeron paikkamerkki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4AEF5D-7FAC-4949-84D2-DA5A9BB3D225}" type="slidenum">
              <a:rPr lang="fi-FI" smtClean="0"/>
              <a:t>‹#›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158361574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Otsikollinen sisält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tsikk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i-FI"/>
              <a:t>Muokkaa perustyyl. napsautt.</a:t>
            </a:r>
          </a:p>
        </p:txBody>
      </p:sp>
      <p:sp>
        <p:nvSpPr>
          <p:cNvPr id="3" name="Sisällön paikkamerkki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i-FI"/>
              <a:t>Muokkaa tekstin perustyylejä napsauttamalla</a:t>
            </a:r>
          </a:p>
          <a:p>
            <a:pPr lvl="1"/>
            <a:r>
              <a:rPr lang="fi-FI"/>
              <a:t>toinen taso</a:t>
            </a:r>
          </a:p>
          <a:p>
            <a:pPr lvl="2"/>
            <a:r>
              <a:rPr lang="fi-FI"/>
              <a:t>kolmas taso</a:t>
            </a:r>
          </a:p>
          <a:p>
            <a:pPr lvl="3"/>
            <a:r>
              <a:rPr lang="fi-FI"/>
              <a:t>neljäs taso</a:t>
            </a:r>
          </a:p>
          <a:p>
            <a:pPr lvl="4"/>
            <a:r>
              <a:rPr lang="fi-FI"/>
              <a:t>viides taso</a:t>
            </a:r>
          </a:p>
        </p:txBody>
      </p:sp>
      <p:sp>
        <p:nvSpPr>
          <p:cNvPr id="4" name="Tekstin paikkamerkki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i-FI"/>
              <a:t>Muokkaa tekstin perustyylejä napsauttamalla</a:t>
            </a:r>
          </a:p>
        </p:txBody>
      </p:sp>
      <p:sp>
        <p:nvSpPr>
          <p:cNvPr id="5" name="Päivämäärän paikkamerkki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2ABAE3-D89C-4001-9AEC-5083F82B749C}" type="datetimeFigureOut">
              <a:rPr lang="fi-FI" smtClean="0"/>
              <a:t>8.4.2024</a:t>
            </a:fld>
            <a:endParaRPr lang="fi-FI"/>
          </a:p>
        </p:txBody>
      </p:sp>
      <p:sp>
        <p:nvSpPr>
          <p:cNvPr id="6" name="Alatunnisteen paikkamerkki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i-FI"/>
          </a:p>
        </p:txBody>
      </p:sp>
      <p:sp>
        <p:nvSpPr>
          <p:cNvPr id="7" name="Dian numeron paikkamerkki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4AEF5D-7FAC-4949-84D2-DA5A9BB3D225}" type="slidenum">
              <a:rPr lang="fi-FI" smtClean="0"/>
              <a:t>‹#›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382707467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Otsikollinen kuv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tsikk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i-FI"/>
              <a:t>Muokkaa perustyyl. napsautt.</a:t>
            </a:r>
          </a:p>
        </p:txBody>
      </p:sp>
      <p:sp>
        <p:nvSpPr>
          <p:cNvPr id="3" name="Kuvan paikkamerkki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i-FI"/>
          </a:p>
        </p:txBody>
      </p:sp>
      <p:sp>
        <p:nvSpPr>
          <p:cNvPr id="4" name="Tekstin paikkamerkki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i-FI"/>
              <a:t>Muokkaa tekstin perustyylejä napsauttamalla</a:t>
            </a:r>
          </a:p>
        </p:txBody>
      </p:sp>
      <p:sp>
        <p:nvSpPr>
          <p:cNvPr id="5" name="Päivämäärän paikkamerkki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2ABAE3-D89C-4001-9AEC-5083F82B749C}" type="datetimeFigureOut">
              <a:rPr lang="fi-FI" smtClean="0"/>
              <a:t>8.4.2024</a:t>
            </a:fld>
            <a:endParaRPr lang="fi-FI"/>
          </a:p>
        </p:txBody>
      </p:sp>
      <p:sp>
        <p:nvSpPr>
          <p:cNvPr id="6" name="Alatunnisteen paikkamerkki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i-FI"/>
          </a:p>
        </p:txBody>
      </p:sp>
      <p:sp>
        <p:nvSpPr>
          <p:cNvPr id="7" name="Dian numeron paikkamerkki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4AEF5D-7FAC-4949-84D2-DA5A9BB3D225}" type="slidenum">
              <a:rPr lang="fi-FI" smtClean="0"/>
              <a:t>‹#›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313998157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tsikon paikkamerkki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i-FI"/>
              <a:t>Muokkaa perustyyl. napsautt.</a:t>
            </a:r>
          </a:p>
        </p:txBody>
      </p:sp>
      <p:sp>
        <p:nvSpPr>
          <p:cNvPr id="3" name="Tekstin paikkamerkki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i-FI"/>
              <a:t>Muokkaa tekstin perustyylejä napsauttamalla</a:t>
            </a:r>
          </a:p>
          <a:p>
            <a:pPr lvl="1"/>
            <a:r>
              <a:rPr lang="fi-FI"/>
              <a:t>toinen taso</a:t>
            </a:r>
          </a:p>
          <a:p>
            <a:pPr lvl="2"/>
            <a:r>
              <a:rPr lang="fi-FI"/>
              <a:t>kolmas taso</a:t>
            </a:r>
          </a:p>
          <a:p>
            <a:pPr lvl="3"/>
            <a:r>
              <a:rPr lang="fi-FI"/>
              <a:t>neljäs taso</a:t>
            </a:r>
          </a:p>
          <a:p>
            <a:pPr lvl="4"/>
            <a:r>
              <a:rPr lang="fi-FI"/>
              <a:t>viides taso</a:t>
            </a:r>
          </a:p>
        </p:txBody>
      </p:sp>
      <p:sp>
        <p:nvSpPr>
          <p:cNvPr id="4" name="Päivämäärän paikkamerkki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02ABAE3-D89C-4001-9AEC-5083F82B749C}" type="datetimeFigureOut">
              <a:rPr lang="fi-FI" smtClean="0"/>
              <a:t>8.4.2024</a:t>
            </a:fld>
            <a:endParaRPr lang="fi-FI"/>
          </a:p>
        </p:txBody>
      </p:sp>
      <p:sp>
        <p:nvSpPr>
          <p:cNvPr id="5" name="Alatunnisteen paikkamerkki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fi-FI"/>
          </a:p>
        </p:txBody>
      </p:sp>
      <p:sp>
        <p:nvSpPr>
          <p:cNvPr id="6" name="Dian numeron paikkamerkki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F4AEF5D-7FAC-4949-84D2-DA5A9BB3D225}" type="slidenum">
              <a:rPr lang="fi-FI" smtClean="0"/>
              <a:t>‹#›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10345201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i-FI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6.png"/><Relationship Id="rId4" Type="http://schemas.openxmlformats.org/officeDocument/2006/relationships/notesSlide" Target="../notesSlides/notesSlide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9" name="Rectangle 97">
            <a:extLst>
              <a:ext uri="{FF2B5EF4-FFF2-40B4-BE49-F238E27FC236}">
                <a16:creationId xmlns:a16="http://schemas.microsoft.com/office/drawing/2014/main" id="{8555C5B3-193A-4749-9AFD-682E53CDDE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0" name="Rectangle 99">
            <a:extLst>
              <a:ext uri="{FF2B5EF4-FFF2-40B4-BE49-F238E27FC236}">
                <a16:creationId xmlns:a16="http://schemas.microsoft.com/office/drawing/2014/main" id="{2EAE06A6-F76A-41C9-827A-C561B00448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-3"/>
            <a:ext cx="12192000" cy="6858000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6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1" name="Rectangle 101">
            <a:extLst>
              <a:ext uri="{FF2B5EF4-FFF2-40B4-BE49-F238E27FC236}">
                <a16:creationId xmlns:a16="http://schemas.microsoft.com/office/drawing/2014/main" id="{89F9D4E8-0639-444B-949B-9518585061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80861" y="0"/>
            <a:ext cx="7661934" cy="6858000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  <a:alpha val="45000"/>
                </a:schemeClr>
              </a:gs>
              <a:gs pos="100000">
                <a:srgbClr val="000000">
                  <a:alpha val="29000"/>
                </a:srgbClr>
              </a:gs>
            </a:gsLst>
            <a:lin ang="12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2" name="Rectangle 103">
            <a:extLst>
              <a:ext uri="{FF2B5EF4-FFF2-40B4-BE49-F238E27FC236}">
                <a16:creationId xmlns:a16="http://schemas.microsoft.com/office/drawing/2014/main" id="{7E3DA7A2-ED70-4BBA-AB72-00AD461FA4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480862" y="-6"/>
            <a:ext cx="11711138" cy="6410334"/>
          </a:xfrm>
          <a:prstGeom prst="rect">
            <a:avLst/>
          </a:prstGeom>
          <a:gradFill>
            <a:gsLst>
              <a:gs pos="0">
                <a:schemeClr val="accent1">
                  <a:alpha val="0"/>
                </a:schemeClr>
              </a:gs>
              <a:gs pos="100000">
                <a:srgbClr val="000000">
                  <a:alpha val="41000"/>
                </a:srgbClr>
              </a:gs>
            </a:gsLst>
            <a:lin ang="18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Otsikko 1">
            <a:extLst>
              <a:ext uri="{FF2B5EF4-FFF2-40B4-BE49-F238E27FC236}">
                <a16:creationId xmlns:a16="http://schemas.microsoft.com/office/drawing/2014/main" id="{C0F98B31-C535-8EB1-9AD9-3E533F5F225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27208" y="1735488"/>
            <a:ext cx="4999126" cy="2219824"/>
          </a:xfrm>
        </p:spPr>
        <p:txBody>
          <a:bodyPr anchor="b">
            <a:normAutofit/>
          </a:bodyPr>
          <a:lstStyle/>
          <a:p>
            <a:pPr algn="l"/>
            <a:r>
              <a:rPr lang="fi-FI" sz="4800" u="sng">
                <a:solidFill>
                  <a:srgbClr val="FFFFFF"/>
                </a:solidFill>
              </a:rPr>
              <a:t>Sign Language Interpreter Running on Raspberry Pi</a:t>
            </a:r>
          </a:p>
        </p:txBody>
      </p:sp>
      <p:sp>
        <p:nvSpPr>
          <p:cNvPr id="113" name="Rectangle 105">
            <a:extLst>
              <a:ext uri="{FF2B5EF4-FFF2-40B4-BE49-F238E27FC236}">
                <a16:creationId xmlns:a16="http://schemas.microsoft.com/office/drawing/2014/main" id="{FC485432-3647-4218-B5D3-15D3FA222B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4844797" y="-489206"/>
            <a:ext cx="2502408" cy="12191998"/>
          </a:xfrm>
          <a:prstGeom prst="rect">
            <a:avLst/>
          </a:prstGeom>
          <a:gradFill>
            <a:gsLst>
              <a:gs pos="0">
                <a:schemeClr val="accent1">
                  <a:alpha val="24000"/>
                </a:schemeClr>
              </a:gs>
              <a:gs pos="78000">
                <a:schemeClr val="accent1">
                  <a:lumMod val="50000"/>
                  <a:alpha val="0"/>
                </a:schemeClr>
              </a:gs>
            </a:gsLst>
            <a:lin ang="10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8" name="Oval 107">
            <a:extLst>
              <a:ext uri="{FF2B5EF4-FFF2-40B4-BE49-F238E27FC236}">
                <a16:creationId xmlns:a16="http://schemas.microsoft.com/office/drawing/2014/main" id="{F4AFDDCA-6ABA-4D23-8A5C-1BF0F43081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90589" y="1062544"/>
            <a:ext cx="4756162" cy="4756162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Graphic 5" descr="Prosessori">
            <a:extLst>
              <a:ext uri="{FF2B5EF4-FFF2-40B4-BE49-F238E27FC236}">
                <a16:creationId xmlns:a16="http://schemas.microsoft.com/office/drawing/2014/main" id="{AC1A03E8-FDE3-8AC6-FBC9-E85C687FB81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461874" y="2108877"/>
            <a:ext cx="2654533" cy="2654533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E117049A-C9B9-2C17-9B88-7455D817EC9F}"/>
              </a:ext>
            </a:extLst>
          </p:cNvPr>
          <p:cNvSpPr txBox="1"/>
          <p:nvPr/>
        </p:nvSpPr>
        <p:spPr>
          <a:xfrm>
            <a:off x="742627" y="5346914"/>
            <a:ext cx="7573502" cy="156966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fi" sz="2400" cap="all">
                <a:solidFill>
                  <a:schemeClr val="bg1"/>
                </a:solidFill>
                <a:ea typeface="+mn-lt"/>
                <a:cs typeface="+mn-lt"/>
              </a:rPr>
              <a:t>Group </a:t>
            </a:r>
            <a:r>
              <a:rPr lang="fi" sz="2400" cap="all" err="1">
                <a:solidFill>
                  <a:schemeClr val="bg1"/>
                </a:solidFill>
                <a:ea typeface="+mn-lt"/>
                <a:cs typeface="+mn-lt"/>
              </a:rPr>
              <a:t>ViitTomakieli</a:t>
            </a:r>
            <a:endParaRPr lang="fi" sz="2400" cap="all">
              <a:solidFill>
                <a:schemeClr val="bg1"/>
              </a:solidFill>
              <a:ea typeface="+mn-lt"/>
              <a:cs typeface="+mn-lt"/>
            </a:endParaRPr>
          </a:p>
          <a:p>
            <a:endParaRPr lang="fi" cap="all">
              <a:solidFill>
                <a:schemeClr val="bg1"/>
              </a:solidFill>
              <a:ea typeface="+mn-lt"/>
              <a:cs typeface="+mn-lt"/>
            </a:endParaRPr>
          </a:p>
          <a:p>
            <a:r>
              <a:rPr lang="fi" cap="all" err="1">
                <a:solidFill>
                  <a:schemeClr val="bg1"/>
                </a:solidFill>
                <a:ea typeface="+mn-lt"/>
                <a:cs typeface="+mn-lt"/>
              </a:rPr>
              <a:t>Kandel</a:t>
            </a:r>
            <a:r>
              <a:rPr lang="fi" cap="all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fi" cap="all" err="1">
                <a:solidFill>
                  <a:schemeClr val="bg1"/>
                </a:solidFill>
                <a:ea typeface="+mn-lt"/>
                <a:cs typeface="+mn-lt"/>
              </a:rPr>
              <a:t>Sushila</a:t>
            </a:r>
            <a:r>
              <a:rPr lang="fi" cap="all">
                <a:solidFill>
                  <a:schemeClr val="bg1"/>
                </a:solidFill>
                <a:ea typeface="+mn-lt"/>
                <a:cs typeface="+mn-lt"/>
              </a:rPr>
              <a:t>, Lipponen Seppo, Viitala Jussi &amp; Varpula Teemu</a:t>
            </a:r>
            <a:endParaRPr lang="fi">
              <a:solidFill>
                <a:schemeClr val="bg1"/>
              </a:solidFill>
            </a:endParaRPr>
          </a:p>
          <a:p>
            <a:pPr algn="l"/>
            <a:endParaRPr lang="fi" cap="all"/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562531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 descr="A diagram of a computer system&#10;&#10;Description automatically generated">
            <a:extLst>
              <a:ext uri="{FF2B5EF4-FFF2-40B4-BE49-F238E27FC236}">
                <a16:creationId xmlns:a16="http://schemas.microsoft.com/office/drawing/2014/main" id="{779343D5-A513-3717-0727-21E29316FD5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473202" y="318120"/>
            <a:ext cx="4422172" cy="5831488"/>
          </a:xfr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3ED6EF4C-A50C-0A73-33CD-C2D767557B9F}"/>
              </a:ext>
            </a:extLst>
          </p:cNvPr>
          <p:cNvSpPr txBox="1"/>
          <p:nvPr/>
        </p:nvSpPr>
        <p:spPr>
          <a:xfrm>
            <a:off x="777498" y="319266"/>
            <a:ext cx="4118674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b="1"/>
              <a:t>Sign Detector Flowchart</a:t>
            </a:r>
          </a:p>
        </p:txBody>
      </p:sp>
    </p:spTree>
    <p:extLst>
      <p:ext uri="{BB962C8B-B14F-4D97-AF65-F5344CB8AC3E}">
        <p14:creationId xmlns:p14="http://schemas.microsoft.com/office/powerpoint/2010/main" val="275958627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9" name="Rectangle 108">
            <a:extLst>
              <a:ext uri="{FF2B5EF4-FFF2-40B4-BE49-F238E27FC236}">
                <a16:creationId xmlns:a16="http://schemas.microsoft.com/office/drawing/2014/main" id="{1B15ED52-F352-441B-82BF-E0EA34836D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1" name="Rectangle 110">
            <a:extLst>
              <a:ext uri="{FF2B5EF4-FFF2-40B4-BE49-F238E27FC236}">
                <a16:creationId xmlns:a16="http://schemas.microsoft.com/office/drawing/2014/main" id="{3B2E3793-BFE6-45A2-9B7B-E18844431C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-1"/>
            <a:ext cx="12191998" cy="1590742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3" name="Rectangle 112">
            <a:extLst>
              <a:ext uri="{FF2B5EF4-FFF2-40B4-BE49-F238E27FC236}">
                <a16:creationId xmlns:a16="http://schemas.microsoft.com/office/drawing/2014/main" id="{BC4C4868-CB8F-4AF9-9CDB-8108F2C19B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3" y="0"/>
            <a:ext cx="8115306" cy="1590742"/>
          </a:xfrm>
          <a:prstGeom prst="rect">
            <a:avLst/>
          </a:prstGeom>
          <a:gradFill>
            <a:gsLst>
              <a:gs pos="20000">
                <a:schemeClr val="accent1">
                  <a:alpha val="0"/>
                </a:schemeClr>
              </a:gs>
              <a:gs pos="100000">
                <a:schemeClr val="accent1">
                  <a:lumMod val="50000"/>
                  <a:alpha val="55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5" name="Rectangle 114">
            <a:extLst>
              <a:ext uri="{FF2B5EF4-FFF2-40B4-BE49-F238E27FC236}">
                <a16:creationId xmlns:a16="http://schemas.microsoft.com/office/drawing/2014/main" id="{375E0459-6403-40CD-989D-56A4407CA1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115299" y="-1"/>
            <a:ext cx="4076698" cy="1590742"/>
          </a:xfrm>
          <a:prstGeom prst="rect">
            <a:avLst/>
          </a:prstGeom>
          <a:gradFill>
            <a:gsLst>
              <a:gs pos="0">
                <a:schemeClr val="accent1">
                  <a:alpha val="66000"/>
                </a:schemeClr>
              </a:gs>
              <a:gs pos="100000">
                <a:srgbClr val="000000">
                  <a:alpha val="30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7" name="Rectangle 116">
            <a:extLst>
              <a:ext uri="{FF2B5EF4-FFF2-40B4-BE49-F238E27FC236}">
                <a16:creationId xmlns:a16="http://schemas.microsoft.com/office/drawing/2014/main" id="{53E5B1A8-3AC9-4BD1-9BBC-78CA94F2D1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9350" y="-1"/>
            <a:ext cx="11732646" cy="1597433"/>
          </a:xfrm>
          <a:prstGeom prst="rect">
            <a:avLst/>
          </a:prstGeom>
          <a:gradFill>
            <a:gsLst>
              <a:gs pos="50000">
                <a:srgbClr val="000000">
                  <a:alpha val="0"/>
                </a:srgbClr>
              </a:gs>
              <a:gs pos="99000">
                <a:schemeClr val="accent1">
                  <a:lumMod val="50000"/>
                  <a:alpha val="52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Otsikko 1">
            <a:extLst>
              <a:ext uri="{FF2B5EF4-FFF2-40B4-BE49-F238E27FC236}">
                <a16:creationId xmlns:a16="http://schemas.microsoft.com/office/drawing/2014/main" id="{5EE7BB43-0F18-3912-4D41-1CE0EFF943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599" y="294538"/>
            <a:ext cx="9895951" cy="1033669"/>
          </a:xfrm>
        </p:spPr>
        <p:txBody>
          <a:bodyPr>
            <a:normAutofit/>
          </a:bodyPr>
          <a:lstStyle/>
          <a:p>
            <a:r>
              <a:rPr lang="fi-FI" sz="4000">
                <a:solidFill>
                  <a:srgbClr val="FFFFFF"/>
                </a:solidFill>
              </a:rPr>
              <a:t>Limitations</a:t>
            </a:r>
          </a:p>
        </p:txBody>
      </p:sp>
      <p:sp>
        <p:nvSpPr>
          <p:cNvPr id="110" name="Sisällön paikkamerkki 2">
            <a:extLst>
              <a:ext uri="{FF2B5EF4-FFF2-40B4-BE49-F238E27FC236}">
                <a16:creationId xmlns:a16="http://schemas.microsoft.com/office/drawing/2014/main" id="{D39DBC96-957C-1B03-CB2F-8D6650199C1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4023" y="1879079"/>
            <a:ext cx="9724031" cy="3683358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i-FI" sz="2000" err="1"/>
              <a:t>Missing</a:t>
            </a:r>
            <a:r>
              <a:rPr lang="fi-FI" sz="2000"/>
              <a:t> </a:t>
            </a:r>
            <a:r>
              <a:rPr lang="fi-FI" sz="2000" err="1"/>
              <a:t>few</a:t>
            </a:r>
            <a:r>
              <a:rPr lang="fi-FI" sz="2000"/>
              <a:t> </a:t>
            </a:r>
            <a:r>
              <a:rPr lang="fi-FI" sz="2000" err="1"/>
              <a:t>characters</a:t>
            </a:r>
          </a:p>
          <a:p>
            <a:pPr lvl="1">
              <a:buFont typeface="Courier New" panose="020B0604020202020204" pitchFamily="34" charset="0"/>
              <a:buChar char="o"/>
            </a:pPr>
            <a:r>
              <a:rPr lang="fi-FI" sz="2000" err="1"/>
              <a:t>Signs</a:t>
            </a:r>
            <a:r>
              <a:rPr lang="fi-FI" sz="2000"/>
              <a:t> </a:t>
            </a:r>
            <a:r>
              <a:rPr lang="fi-FI" sz="2000" err="1"/>
              <a:t>that</a:t>
            </a:r>
            <a:r>
              <a:rPr lang="fi-FI" sz="2000"/>
              <a:t> </a:t>
            </a:r>
            <a:r>
              <a:rPr lang="fi-FI" sz="2000" err="1"/>
              <a:t>need</a:t>
            </a:r>
            <a:r>
              <a:rPr lang="fi-FI" sz="2000"/>
              <a:t> </a:t>
            </a:r>
            <a:r>
              <a:rPr lang="fi-FI" sz="2000" err="1"/>
              <a:t>movement</a:t>
            </a:r>
            <a:r>
              <a:rPr lang="fi-FI" sz="2000"/>
              <a:t> </a:t>
            </a:r>
            <a:r>
              <a:rPr lang="fi-FI" sz="2000" err="1"/>
              <a:t>recognition</a:t>
            </a:r>
            <a:endParaRPr lang="fi-FI" sz="2000"/>
          </a:p>
          <a:p>
            <a:pPr lvl="2" indent="-457200">
              <a:buFont typeface="Wingdings" panose="020B0604020202020204" pitchFamily="34" charset="0"/>
              <a:buChar char="§"/>
            </a:pPr>
            <a:r>
              <a:rPr lang="fi-FI"/>
              <a:t>J is made </a:t>
            </a:r>
            <a:r>
              <a:rPr lang="fi-FI" err="1"/>
              <a:t>with</a:t>
            </a:r>
            <a:r>
              <a:rPr lang="fi-FI"/>
              <a:t> </a:t>
            </a:r>
            <a:r>
              <a:rPr lang="fi-FI" err="1"/>
              <a:t>still</a:t>
            </a:r>
            <a:r>
              <a:rPr lang="fi-FI"/>
              <a:t> image </a:t>
            </a:r>
            <a:r>
              <a:rPr lang="fi-FI" err="1"/>
              <a:t>because</a:t>
            </a:r>
            <a:r>
              <a:rPr lang="fi-FI"/>
              <a:t> it </a:t>
            </a:r>
            <a:r>
              <a:rPr lang="fi-FI" err="1"/>
              <a:t>differs</a:t>
            </a:r>
            <a:r>
              <a:rPr lang="fi-FI"/>
              <a:t> </a:t>
            </a:r>
            <a:r>
              <a:rPr lang="fi-FI" err="1"/>
              <a:t>enough</a:t>
            </a:r>
            <a:r>
              <a:rPr lang="fi-FI"/>
              <a:t> </a:t>
            </a:r>
            <a:r>
              <a:rPr lang="fi-FI" err="1"/>
              <a:t>with</a:t>
            </a:r>
            <a:r>
              <a:rPr lang="fi-FI"/>
              <a:t> </a:t>
            </a:r>
            <a:r>
              <a:rPr lang="fi-FI" err="1"/>
              <a:t>other</a:t>
            </a:r>
            <a:r>
              <a:rPr lang="fi-FI"/>
              <a:t> </a:t>
            </a:r>
            <a:r>
              <a:rPr lang="fi-FI" err="1"/>
              <a:t>signs</a:t>
            </a:r>
            <a:r>
              <a:rPr lang="fi-FI"/>
              <a:t>.</a:t>
            </a:r>
          </a:p>
          <a:p>
            <a:pPr lvl="2" indent="-457200">
              <a:buFont typeface="Wingdings" panose="020B0604020202020204" pitchFamily="34" charset="0"/>
              <a:buChar char="§"/>
            </a:pPr>
            <a:r>
              <a:rPr lang="fi-FI"/>
              <a:t>Z,Å,Ä,Ö </a:t>
            </a:r>
            <a:r>
              <a:rPr lang="fi-FI" err="1"/>
              <a:t>signs</a:t>
            </a:r>
            <a:r>
              <a:rPr lang="fi-FI"/>
              <a:t> </a:t>
            </a:r>
            <a:r>
              <a:rPr lang="fi-FI" err="1"/>
              <a:t>are</a:t>
            </a:r>
            <a:r>
              <a:rPr lang="fi-FI"/>
              <a:t> </a:t>
            </a:r>
            <a:r>
              <a:rPr lang="fi-FI" err="1"/>
              <a:t>not</a:t>
            </a:r>
            <a:r>
              <a:rPr lang="fi-FI"/>
              <a:t> </a:t>
            </a:r>
            <a:r>
              <a:rPr lang="fi-FI" err="1"/>
              <a:t>include</a:t>
            </a:r>
            <a:r>
              <a:rPr lang="fi-FI"/>
              <a:t> </a:t>
            </a:r>
            <a:r>
              <a:rPr lang="fi-FI" err="1"/>
              <a:t>due</a:t>
            </a:r>
            <a:r>
              <a:rPr lang="fi-FI"/>
              <a:t> to </a:t>
            </a:r>
            <a:r>
              <a:rPr lang="fi-FI" err="1"/>
              <a:t>the</a:t>
            </a:r>
            <a:r>
              <a:rPr lang="fi-FI"/>
              <a:t> </a:t>
            </a:r>
            <a:r>
              <a:rPr lang="fi-FI" err="1"/>
              <a:t>motion</a:t>
            </a:r>
            <a:r>
              <a:rPr lang="fi-FI"/>
              <a:t> </a:t>
            </a:r>
            <a:r>
              <a:rPr lang="fi-FI" err="1"/>
              <a:t>requirement</a:t>
            </a:r>
            <a:r>
              <a:rPr lang="fi-FI"/>
              <a:t>.</a:t>
            </a:r>
          </a:p>
          <a:p>
            <a:pPr lvl="2" indent="-457200">
              <a:buFont typeface="Wingdings" panose="020B0604020202020204" pitchFamily="34" charset="0"/>
              <a:buChar char="§"/>
            </a:pPr>
            <a:r>
              <a:rPr lang="fi-FI" err="1"/>
              <a:t>Detection</a:t>
            </a:r>
            <a:r>
              <a:rPr lang="fi-FI"/>
              <a:t> of </a:t>
            </a:r>
            <a:r>
              <a:rPr lang="fi-FI" err="1"/>
              <a:t>these</a:t>
            </a:r>
            <a:r>
              <a:rPr lang="fi-FI"/>
              <a:t> </a:t>
            </a:r>
            <a:r>
              <a:rPr lang="fi-FI" err="1"/>
              <a:t>left</a:t>
            </a:r>
            <a:r>
              <a:rPr lang="fi-FI"/>
              <a:t> out </a:t>
            </a:r>
            <a:r>
              <a:rPr lang="fi-FI" err="1"/>
              <a:t>signs</a:t>
            </a:r>
            <a:r>
              <a:rPr lang="fi-FI"/>
              <a:t> </a:t>
            </a:r>
            <a:r>
              <a:rPr lang="fi-FI" err="1"/>
              <a:t>will</a:t>
            </a:r>
            <a:r>
              <a:rPr lang="fi-FI"/>
              <a:t> </a:t>
            </a:r>
            <a:r>
              <a:rPr lang="fi-FI" err="1"/>
              <a:t>be</a:t>
            </a:r>
            <a:r>
              <a:rPr lang="fi-FI"/>
              <a:t> </a:t>
            </a:r>
            <a:r>
              <a:rPr lang="fi-FI" err="1"/>
              <a:t>left</a:t>
            </a:r>
            <a:r>
              <a:rPr lang="fi-FI"/>
              <a:t> for </a:t>
            </a:r>
            <a:r>
              <a:rPr lang="fi-FI" err="1"/>
              <a:t>future</a:t>
            </a:r>
            <a:r>
              <a:rPr lang="fi-FI"/>
              <a:t> </a:t>
            </a:r>
            <a:r>
              <a:rPr lang="fi-FI" err="1"/>
              <a:t>versions</a:t>
            </a:r>
            <a:endParaRPr lang="fi-FI"/>
          </a:p>
          <a:p>
            <a:pPr marL="457200" indent="-457200"/>
            <a:r>
              <a:rPr lang="fi-FI" sz="2000"/>
              <a:t>Hardware </a:t>
            </a:r>
            <a:r>
              <a:rPr lang="fi-FI" sz="2000" err="1"/>
              <a:t>limitations</a:t>
            </a:r>
            <a:endParaRPr lang="fi-FI" sz="2000"/>
          </a:p>
          <a:p>
            <a:pPr marL="914400" lvl="1">
              <a:buFont typeface="Courier New" panose="020B0604020202020204" pitchFamily="34" charset="0"/>
              <a:buChar char="o"/>
            </a:pPr>
            <a:r>
              <a:rPr lang="fi-FI" sz="2000" err="1"/>
              <a:t>Raspberry</a:t>
            </a:r>
            <a:r>
              <a:rPr lang="fi-FI" sz="2000"/>
              <a:t> </a:t>
            </a:r>
            <a:r>
              <a:rPr lang="fi-FI" sz="2000" err="1"/>
              <a:t>still</a:t>
            </a:r>
            <a:r>
              <a:rPr lang="fi-FI" sz="2000"/>
              <a:t> </a:t>
            </a:r>
            <a:r>
              <a:rPr lang="fi-FI" sz="2000" err="1"/>
              <a:t>needs</a:t>
            </a:r>
            <a:r>
              <a:rPr lang="fi-FI" sz="2000"/>
              <a:t> </a:t>
            </a:r>
            <a:r>
              <a:rPr lang="fi-FI" sz="2000" err="1"/>
              <a:t>powercord</a:t>
            </a:r>
            <a:r>
              <a:rPr lang="fi-FI" sz="2000"/>
              <a:t> to </a:t>
            </a:r>
            <a:r>
              <a:rPr lang="fi-FI" sz="2000" err="1"/>
              <a:t>operate</a:t>
            </a:r>
            <a:endParaRPr lang="fi-FI" sz="2000"/>
          </a:p>
          <a:p>
            <a:pPr marL="914400" lvl="1">
              <a:buFont typeface="Courier New" panose="020B0604020202020204" pitchFamily="34" charset="0"/>
              <a:buChar char="o"/>
            </a:pPr>
            <a:r>
              <a:rPr lang="fi-FI" sz="2000"/>
              <a:t>Dataset </a:t>
            </a:r>
            <a:r>
              <a:rPr lang="fi-FI" sz="2000" err="1"/>
              <a:t>training</a:t>
            </a:r>
            <a:r>
              <a:rPr lang="fi-FI" sz="2000"/>
              <a:t> </a:t>
            </a:r>
            <a:r>
              <a:rPr lang="fi-FI" sz="2000" err="1"/>
              <a:t>still</a:t>
            </a:r>
            <a:r>
              <a:rPr lang="fi-FI" sz="2000"/>
              <a:t> </a:t>
            </a:r>
            <a:r>
              <a:rPr lang="fi-FI" sz="2000" err="1"/>
              <a:t>requires</a:t>
            </a:r>
            <a:r>
              <a:rPr lang="fi-FI" sz="2000"/>
              <a:t> </a:t>
            </a:r>
            <a:r>
              <a:rPr lang="fi-FI" sz="2000" err="1"/>
              <a:t>external</a:t>
            </a:r>
            <a:r>
              <a:rPr lang="fi-FI" sz="2000"/>
              <a:t> </a:t>
            </a:r>
            <a:r>
              <a:rPr lang="fi-FI" sz="2000" err="1"/>
              <a:t>display</a:t>
            </a:r>
            <a:endParaRPr lang="fi-FI" sz="2000"/>
          </a:p>
          <a:p>
            <a:pPr lvl="2" indent="0">
              <a:buNone/>
            </a:pPr>
            <a:endParaRPr lang="fi-FI"/>
          </a:p>
          <a:p>
            <a:pPr lvl="1">
              <a:buFont typeface="Courier New" panose="020B0604020202020204" pitchFamily="34" charset="0"/>
              <a:buChar char="o"/>
            </a:pPr>
            <a:endParaRPr lang="fi-FI" sz="2000"/>
          </a:p>
        </p:txBody>
      </p:sp>
    </p:spTree>
    <p:extLst>
      <p:ext uri="{BB962C8B-B14F-4D97-AF65-F5344CB8AC3E}">
        <p14:creationId xmlns:p14="http://schemas.microsoft.com/office/powerpoint/2010/main" val="366833004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tsikko 1">
            <a:extLst>
              <a:ext uri="{FF2B5EF4-FFF2-40B4-BE49-F238E27FC236}">
                <a16:creationId xmlns:a16="http://schemas.microsoft.com/office/drawing/2014/main" id="{7E51877F-5D0F-AD31-08B7-D3FA833AFF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i-FI"/>
              <a:t>Challenges</a:t>
            </a:r>
          </a:p>
        </p:txBody>
      </p:sp>
      <p:graphicFrame>
        <p:nvGraphicFramePr>
          <p:cNvPr id="25" name="Sisällön paikkamerkki 2">
            <a:extLst>
              <a:ext uri="{FF2B5EF4-FFF2-40B4-BE49-F238E27FC236}">
                <a16:creationId xmlns:a16="http://schemas.microsoft.com/office/drawing/2014/main" id="{04809153-3142-D248-83EE-C9032600E2B6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91298808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3" name="Rectangle 22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5" name="Rectangle 24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Otsikko 1">
            <a:extLst>
              <a:ext uri="{FF2B5EF4-FFF2-40B4-BE49-F238E27FC236}">
                <a16:creationId xmlns:a16="http://schemas.microsoft.com/office/drawing/2014/main" id="{2E54977F-AADE-0A29-1CC5-907BC0AADB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722" y="586855"/>
            <a:ext cx="3201366" cy="3387497"/>
          </a:xfrm>
        </p:spPr>
        <p:txBody>
          <a:bodyPr anchor="b">
            <a:normAutofit/>
          </a:bodyPr>
          <a:lstStyle/>
          <a:p>
            <a:pPr algn="r"/>
            <a:r>
              <a:rPr lang="fi-FI" sz="3700">
                <a:solidFill>
                  <a:srgbClr val="FFFFFF"/>
                </a:solidFill>
              </a:rPr>
              <a:t>Implementation</a:t>
            </a:r>
            <a:br>
              <a:rPr lang="fi-FI" sz="3700"/>
            </a:br>
            <a:r>
              <a:rPr lang="fi-FI" sz="3700">
                <a:solidFill>
                  <a:srgbClr val="FFFFFF"/>
                </a:solidFill>
              </a:rPr>
              <a:t>Changes</a:t>
            </a:r>
          </a:p>
        </p:txBody>
      </p:sp>
      <p:sp>
        <p:nvSpPr>
          <p:cNvPr id="3" name="Sisällön paikkamerkki 2">
            <a:extLst>
              <a:ext uri="{FF2B5EF4-FFF2-40B4-BE49-F238E27FC236}">
                <a16:creationId xmlns:a16="http://schemas.microsoft.com/office/drawing/2014/main" id="{AE348B32-7330-AB0C-F46D-015643606EF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10259" y="649480"/>
            <a:ext cx="6555347" cy="5546047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i-FI" sz="2000" err="1"/>
              <a:t>Changes</a:t>
            </a:r>
            <a:r>
              <a:rPr lang="fi-FI" sz="2000"/>
              <a:t> to </a:t>
            </a:r>
            <a:r>
              <a:rPr lang="fi-FI" sz="2000" err="1"/>
              <a:t>original</a:t>
            </a:r>
            <a:r>
              <a:rPr lang="fi-FI" sz="2000"/>
              <a:t> </a:t>
            </a:r>
            <a:r>
              <a:rPr lang="fi-FI" sz="2000" err="1"/>
              <a:t>requirements</a:t>
            </a:r>
            <a:endParaRPr lang="fi-FI" sz="2000"/>
          </a:p>
          <a:p>
            <a:pPr lvl="1">
              <a:buFont typeface="Courier New" panose="020B0604020202020204" pitchFamily="34" charset="0"/>
              <a:buChar char="o"/>
            </a:pPr>
            <a:r>
              <a:rPr lang="fi-FI" sz="2000" err="1"/>
              <a:t>External</a:t>
            </a:r>
            <a:r>
              <a:rPr lang="fi-FI" sz="2000"/>
              <a:t> </a:t>
            </a:r>
            <a:r>
              <a:rPr lang="fi-FI" sz="2000" err="1"/>
              <a:t>buttons</a:t>
            </a:r>
            <a:r>
              <a:rPr lang="fi-FI" sz="2000"/>
              <a:t> </a:t>
            </a:r>
            <a:r>
              <a:rPr lang="fi-FI" sz="2000" err="1"/>
              <a:t>are</a:t>
            </a:r>
            <a:r>
              <a:rPr lang="fi-FI" sz="2000"/>
              <a:t> </a:t>
            </a:r>
            <a:r>
              <a:rPr lang="fi-FI" sz="2000" err="1"/>
              <a:t>replaced</a:t>
            </a:r>
            <a:r>
              <a:rPr lang="fi-FI" sz="2000"/>
              <a:t> </a:t>
            </a:r>
            <a:r>
              <a:rPr lang="fi-FI" sz="2000" err="1"/>
              <a:t>with</a:t>
            </a:r>
            <a:r>
              <a:rPr lang="fi-FI" sz="2000"/>
              <a:t> </a:t>
            </a:r>
            <a:r>
              <a:rPr lang="fi-FI" sz="2000" err="1"/>
              <a:t>hand</a:t>
            </a:r>
            <a:r>
              <a:rPr lang="fi-FI" sz="2000"/>
              <a:t> </a:t>
            </a:r>
            <a:r>
              <a:rPr lang="fi-FI" sz="2000" err="1"/>
              <a:t>commands</a:t>
            </a:r>
            <a:endParaRPr lang="fi-FI" sz="2000"/>
          </a:p>
          <a:p>
            <a:pPr lvl="1">
              <a:buFont typeface="Courier New" panose="020B0604020202020204" pitchFamily="34" charset="0"/>
              <a:buChar char="o"/>
            </a:pPr>
            <a:r>
              <a:rPr lang="fi-FI" sz="2000" err="1"/>
              <a:t>Leds</a:t>
            </a:r>
            <a:r>
              <a:rPr lang="fi-FI" sz="2000"/>
              <a:t> </a:t>
            </a:r>
            <a:r>
              <a:rPr lang="fi-FI" sz="2000" err="1"/>
              <a:t>are</a:t>
            </a:r>
            <a:r>
              <a:rPr lang="fi-FI" sz="2000"/>
              <a:t> </a:t>
            </a:r>
            <a:r>
              <a:rPr lang="fi-FI" sz="2000" err="1"/>
              <a:t>replaced</a:t>
            </a:r>
            <a:r>
              <a:rPr lang="fi-FI" sz="2000"/>
              <a:t> </a:t>
            </a:r>
            <a:r>
              <a:rPr lang="fi-FI" sz="2000" err="1"/>
              <a:t>wth</a:t>
            </a:r>
            <a:r>
              <a:rPr lang="fi-FI" sz="2000"/>
              <a:t> LCD and </a:t>
            </a:r>
            <a:r>
              <a:rPr lang="fi-FI" sz="2000" err="1"/>
              <a:t>keyboard</a:t>
            </a:r>
            <a:endParaRPr lang="fi-FI" sz="2000"/>
          </a:p>
          <a:p>
            <a:pPr lvl="1">
              <a:buFont typeface="Courier New" panose="020B0604020202020204" pitchFamily="34" charset="0"/>
              <a:buChar char="o"/>
            </a:pPr>
            <a:r>
              <a:rPr lang="fi-FI" sz="2000" err="1"/>
              <a:t>Carboard</a:t>
            </a:r>
            <a:r>
              <a:rPr lang="fi-FI" sz="2000"/>
              <a:t> case </a:t>
            </a:r>
            <a:r>
              <a:rPr lang="fi-FI" sz="2000" err="1"/>
              <a:t>replaced</a:t>
            </a:r>
            <a:r>
              <a:rPr lang="fi-FI" sz="2000"/>
              <a:t> 3D printed </a:t>
            </a:r>
            <a:r>
              <a:rPr lang="fi-FI" sz="2000" err="1"/>
              <a:t>casing</a:t>
            </a:r>
            <a:endParaRPr lang="fi-FI" sz="2000"/>
          </a:p>
        </p:txBody>
      </p:sp>
    </p:spTree>
    <p:extLst>
      <p:ext uri="{BB962C8B-B14F-4D97-AF65-F5344CB8AC3E}">
        <p14:creationId xmlns:p14="http://schemas.microsoft.com/office/powerpoint/2010/main" val="156658115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7" name="Rectangle 7">
            <a:extLst>
              <a:ext uri="{FF2B5EF4-FFF2-40B4-BE49-F238E27FC236}">
                <a16:creationId xmlns:a16="http://schemas.microsoft.com/office/drawing/2014/main" id="{1B15ED52-F352-441B-82BF-E0EA34836D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Rectangle 9">
            <a:extLst>
              <a:ext uri="{FF2B5EF4-FFF2-40B4-BE49-F238E27FC236}">
                <a16:creationId xmlns:a16="http://schemas.microsoft.com/office/drawing/2014/main" id="{3B2E3793-BFE6-45A2-9B7B-E18844431C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-1"/>
            <a:ext cx="12191998" cy="1590742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Rectangle 11">
            <a:extLst>
              <a:ext uri="{FF2B5EF4-FFF2-40B4-BE49-F238E27FC236}">
                <a16:creationId xmlns:a16="http://schemas.microsoft.com/office/drawing/2014/main" id="{BC4C4868-CB8F-4AF9-9CDB-8108F2C19B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3" y="0"/>
            <a:ext cx="8115306" cy="1590742"/>
          </a:xfrm>
          <a:prstGeom prst="rect">
            <a:avLst/>
          </a:prstGeom>
          <a:gradFill>
            <a:gsLst>
              <a:gs pos="20000">
                <a:schemeClr val="accent1">
                  <a:alpha val="0"/>
                </a:schemeClr>
              </a:gs>
              <a:gs pos="100000">
                <a:schemeClr val="accent1">
                  <a:lumMod val="50000"/>
                  <a:alpha val="55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" name="Rectangle 13">
            <a:extLst>
              <a:ext uri="{FF2B5EF4-FFF2-40B4-BE49-F238E27FC236}">
                <a16:creationId xmlns:a16="http://schemas.microsoft.com/office/drawing/2014/main" id="{375E0459-6403-40CD-989D-56A4407CA1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115299" y="-1"/>
            <a:ext cx="4076698" cy="1590742"/>
          </a:xfrm>
          <a:prstGeom prst="rect">
            <a:avLst/>
          </a:prstGeom>
          <a:gradFill>
            <a:gsLst>
              <a:gs pos="0">
                <a:schemeClr val="accent1">
                  <a:alpha val="66000"/>
                </a:schemeClr>
              </a:gs>
              <a:gs pos="100000">
                <a:srgbClr val="000000">
                  <a:alpha val="30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Rectangle 15">
            <a:extLst>
              <a:ext uri="{FF2B5EF4-FFF2-40B4-BE49-F238E27FC236}">
                <a16:creationId xmlns:a16="http://schemas.microsoft.com/office/drawing/2014/main" id="{53E5B1A8-3AC9-4BD1-9BBC-78CA94F2D1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9350" y="-1"/>
            <a:ext cx="11732646" cy="1597433"/>
          </a:xfrm>
          <a:prstGeom prst="rect">
            <a:avLst/>
          </a:prstGeom>
          <a:gradFill>
            <a:gsLst>
              <a:gs pos="50000">
                <a:srgbClr val="000000">
                  <a:alpha val="0"/>
                </a:srgbClr>
              </a:gs>
              <a:gs pos="99000">
                <a:schemeClr val="accent1">
                  <a:lumMod val="50000"/>
                  <a:alpha val="52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Otsikko 1">
            <a:extLst>
              <a:ext uri="{FF2B5EF4-FFF2-40B4-BE49-F238E27FC236}">
                <a16:creationId xmlns:a16="http://schemas.microsoft.com/office/drawing/2014/main" id="{9E7AF313-648C-DEC9-E2F9-013343E198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599" y="294538"/>
            <a:ext cx="9895951" cy="1033669"/>
          </a:xfrm>
        </p:spPr>
        <p:txBody>
          <a:bodyPr>
            <a:normAutofit/>
          </a:bodyPr>
          <a:lstStyle/>
          <a:p>
            <a:r>
              <a:rPr lang="fi-FI" sz="4000" err="1">
                <a:solidFill>
                  <a:srgbClr val="FFFFFF"/>
                </a:solidFill>
              </a:rPr>
              <a:t>Possible</a:t>
            </a:r>
            <a:r>
              <a:rPr lang="fi-FI" sz="4000">
                <a:solidFill>
                  <a:srgbClr val="FFFFFF"/>
                </a:solidFill>
              </a:rPr>
              <a:t> Improvements</a:t>
            </a:r>
          </a:p>
        </p:txBody>
      </p:sp>
      <p:sp>
        <p:nvSpPr>
          <p:cNvPr id="62" name="Sisällön paikkamerkki 2">
            <a:extLst>
              <a:ext uri="{FF2B5EF4-FFF2-40B4-BE49-F238E27FC236}">
                <a16:creationId xmlns:a16="http://schemas.microsoft.com/office/drawing/2014/main" id="{F3B6DD94-C66B-ECC0-4B08-D2C7E529F42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90665" y="1912213"/>
            <a:ext cx="9724031" cy="3683358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i-FI" sz="2000" err="1"/>
              <a:t>Refinement</a:t>
            </a:r>
            <a:r>
              <a:rPr lang="fi-FI" sz="2000"/>
              <a:t> of UX</a:t>
            </a:r>
          </a:p>
          <a:p>
            <a:r>
              <a:rPr lang="fi-FI" sz="2000" err="1"/>
              <a:t>Movement</a:t>
            </a:r>
            <a:r>
              <a:rPr lang="fi-FI" sz="2000"/>
              <a:t> </a:t>
            </a:r>
            <a:r>
              <a:rPr lang="fi-FI" sz="2000" err="1"/>
              <a:t>interpreter</a:t>
            </a:r>
            <a:r>
              <a:rPr lang="fi-FI" sz="2000"/>
              <a:t> addition</a:t>
            </a:r>
          </a:p>
          <a:p>
            <a:r>
              <a:rPr lang="fi-FI" sz="2000"/>
              <a:t>3D </a:t>
            </a:r>
            <a:r>
              <a:rPr lang="fi-FI" sz="2000" err="1"/>
              <a:t>printed</a:t>
            </a:r>
            <a:r>
              <a:rPr lang="fi-FI" sz="2000"/>
              <a:t> case</a:t>
            </a:r>
          </a:p>
          <a:p>
            <a:r>
              <a:rPr lang="fi-FI" sz="2000" err="1"/>
              <a:t>Replacing</a:t>
            </a:r>
            <a:r>
              <a:rPr lang="fi-FI" sz="2000"/>
              <a:t> </a:t>
            </a:r>
            <a:r>
              <a:rPr lang="fi-FI" sz="2000" err="1"/>
              <a:t>breadboard</a:t>
            </a:r>
            <a:r>
              <a:rPr lang="fi-FI" sz="2000"/>
              <a:t> </a:t>
            </a:r>
            <a:r>
              <a:rPr lang="fi-FI" sz="2000" err="1"/>
              <a:t>with</a:t>
            </a:r>
            <a:r>
              <a:rPr lang="fi-FI" sz="2000"/>
              <a:t> </a:t>
            </a:r>
            <a:r>
              <a:rPr lang="fi-FI" sz="2000" err="1"/>
              <a:t>custom</a:t>
            </a:r>
            <a:r>
              <a:rPr lang="fi-FI" sz="2000"/>
              <a:t> PCB</a:t>
            </a:r>
          </a:p>
          <a:p>
            <a:r>
              <a:rPr lang="fi-FI" sz="2000"/>
              <a:t>2 </a:t>
            </a:r>
            <a:r>
              <a:rPr lang="fi-FI" sz="2000" err="1"/>
              <a:t>way</a:t>
            </a:r>
            <a:r>
              <a:rPr lang="fi-FI" sz="2000"/>
              <a:t> communication </a:t>
            </a:r>
          </a:p>
          <a:p>
            <a:r>
              <a:rPr lang="fi-FI" sz="2000" err="1"/>
              <a:t>Bigger</a:t>
            </a:r>
            <a:r>
              <a:rPr lang="fi-FI" sz="2000"/>
              <a:t> </a:t>
            </a:r>
            <a:r>
              <a:rPr lang="fi-FI" sz="2000" err="1"/>
              <a:t>screens</a:t>
            </a:r>
            <a:r>
              <a:rPr lang="fi-FI" sz="2000"/>
              <a:t> </a:t>
            </a:r>
            <a:r>
              <a:rPr lang="fi-FI" sz="2000" err="1"/>
              <a:t>with</a:t>
            </a:r>
            <a:r>
              <a:rPr lang="fi-FI" sz="2000"/>
              <a:t> </a:t>
            </a:r>
            <a:r>
              <a:rPr lang="fi-FI" sz="2000" err="1"/>
              <a:t>more</a:t>
            </a:r>
            <a:r>
              <a:rPr lang="fi-FI" sz="2000"/>
              <a:t> </a:t>
            </a:r>
            <a:r>
              <a:rPr lang="fi-FI" sz="2000" err="1"/>
              <a:t>information</a:t>
            </a:r>
            <a:endParaRPr lang="fi-FI" sz="2000"/>
          </a:p>
          <a:p>
            <a:endParaRPr lang="fi-FI" sz="2000"/>
          </a:p>
          <a:p>
            <a:endParaRPr lang="fi-FI" sz="2000"/>
          </a:p>
        </p:txBody>
      </p:sp>
    </p:spTree>
    <p:extLst>
      <p:ext uri="{BB962C8B-B14F-4D97-AF65-F5344CB8AC3E}">
        <p14:creationId xmlns:p14="http://schemas.microsoft.com/office/powerpoint/2010/main" val="167646483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3" name="Rectangle 22">
            <a:extLst>
              <a:ext uri="{FF2B5EF4-FFF2-40B4-BE49-F238E27FC236}">
                <a16:creationId xmlns:a16="http://schemas.microsoft.com/office/drawing/2014/main" id="{1B15ED52-F352-441B-82BF-E0EA34836D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3B2E3793-BFE6-45A2-9B7B-E18844431C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-1"/>
            <a:ext cx="12191998" cy="1590742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BC4C4868-CB8F-4AF9-9CDB-8108F2C19B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3" y="0"/>
            <a:ext cx="8115306" cy="1590742"/>
          </a:xfrm>
          <a:prstGeom prst="rect">
            <a:avLst/>
          </a:prstGeom>
          <a:gradFill>
            <a:gsLst>
              <a:gs pos="20000">
                <a:schemeClr val="accent1">
                  <a:alpha val="0"/>
                </a:schemeClr>
              </a:gs>
              <a:gs pos="100000">
                <a:schemeClr val="accent1">
                  <a:lumMod val="50000"/>
                  <a:alpha val="55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375E0459-6403-40CD-989D-56A4407CA1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115299" y="-1"/>
            <a:ext cx="4076698" cy="1590742"/>
          </a:xfrm>
          <a:prstGeom prst="rect">
            <a:avLst/>
          </a:prstGeom>
          <a:gradFill>
            <a:gsLst>
              <a:gs pos="0">
                <a:schemeClr val="accent1">
                  <a:alpha val="66000"/>
                </a:schemeClr>
              </a:gs>
              <a:gs pos="100000">
                <a:srgbClr val="000000">
                  <a:alpha val="30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53E5B1A8-3AC9-4BD1-9BBC-78CA94F2D1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9350" y="-1"/>
            <a:ext cx="11732646" cy="1597433"/>
          </a:xfrm>
          <a:prstGeom prst="rect">
            <a:avLst/>
          </a:prstGeom>
          <a:gradFill>
            <a:gsLst>
              <a:gs pos="50000">
                <a:srgbClr val="000000">
                  <a:alpha val="0"/>
                </a:srgbClr>
              </a:gs>
              <a:gs pos="99000">
                <a:schemeClr val="accent1">
                  <a:lumMod val="50000"/>
                  <a:alpha val="52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Otsikko 1">
            <a:extLst>
              <a:ext uri="{FF2B5EF4-FFF2-40B4-BE49-F238E27FC236}">
                <a16:creationId xmlns:a16="http://schemas.microsoft.com/office/drawing/2014/main" id="{5333CDE7-7717-7392-894A-C5169A1B2E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599" y="294538"/>
            <a:ext cx="9895951" cy="1033669"/>
          </a:xfrm>
        </p:spPr>
        <p:txBody>
          <a:bodyPr>
            <a:normAutofit/>
          </a:bodyPr>
          <a:lstStyle/>
          <a:p>
            <a:r>
              <a:rPr lang="fi-FI" sz="4000">
                <a:solidFill>
                  <a:srgbClr val="FFFFFF"/>
                </a:solidFill>
              </a:rPr>
              <a:t>Introduction</a:t>
            </a:r>
          </a:p>
        </p:txBody>
      </p:sp>
      <p:sp>
        <p:nvSpPr>
          <p:cNvPr id="3" name="Sisällön paikkamerkki 2">
            <a:extLst>
              <a:ext uri="{FF2B5EF4-FFF2-40B4-BE49-F238E27FC236}">
                <a16:creationId xmlns:a16="http://schemas.microsoft.com/office/drawing/2014/main" id="{10DD51E1-D717-2489-AA58-B0DCA1252F2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599" y="2318197"/>
            <a:ext cx="9724031" cy="3683358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i-FI" sz="2000" err="1">
                <a:ea typeface="+mn-lt"/>
                <a:cs typeface="+mn-lt"/>
              </a:rPr>
              <a:t>Our</a:t>
            </a:r>
            <a:r>
              <a:rPr lang="fi-FI" sz="2000">
                <a:ea typeface="+mn-lt"/>
                <a:cs typeface="+mn-lt"/>
              </a:rPr>
              <a:t> </a:t>
            </a:r>
            <a:r>
              <a:rPr lang="fi-FI" sz="2000" err="1">
                <a:ea typeface="+mn-lt"/>
                <a:cs typeface="+mn-lt"/>
              </a:rPr>
              <a:t>project</a:t>
            </a:r>
            <a:r>
              <a:rPr lang="fi-FI" sz="2000">
                <a:ea typeface="+mn-lt"/>
                <a:cs typeface="+mn-lt"/>
              </a:rPr>
              <a:t> </a:t>
            </a:r>
            <a:r>
              <a:rPr lang="fi-FI" sz="2000" err="1">
                <a:ea typeface="+mn-lt"/>
                <a:cs typeface="+mn-lt"/>
              </a:rPr>
              <a:t>aims</a:t>
            </a:r>
            <a:r>
              <a:rPr lang="fi-FI" sz="2000">
                <a:ea typeface="+mn-lt"/>
                <a:cs typeface="+mn-lt"/>
              </a:rPr>
              <a:t> to </a:t>
            </a:r>
            <a:r>
              <a:rPr lang="fi-FI" sz="2000" err="1">
                <a:ea typeface="+mn-lt"/>
                <a:cs typeface="+mn-lt"/>
              </a:rPr>
              <a:t>develop</a:t>
            </a:r>
            <a:r>
              <a:rPr lang="fi-FI" sz="2000">
                <a:ea typeface="+mn-lt"/>
                <a:cs typeface="+mn-lt"/>
              </a:rPr>
              <a:t> a </a:t>
            </a:r>
            <a:r>
              <a:rPr lang="fi-FI" sz="2000" err="1">
                <a:ea typeface="+mn-lt"/>
                <a:cs typeface="+mn-lt"/>
              </a:rPr>
              <a:t>system</a:t>
            </a:r>
            <a:r>
              <a:rPr lang="fi-FI" sz="2000">
                <a:ea typeface="+mn-lt"/>
                <a:cs typeface="+mn-lt"/>
              </a:rPr>
              <a:t> </a:t>
            </a:r>
            <a:r>
              <a:rPr lang="fi-FI" sz="2000" err="1">
                <a:ea typeface="+mn-lt"/>
                <a:cs typeface="+mn-lt"/>
              </a:rPr>
              <a:t>that</a:t>
            </a:r>
            <a:r>
              <a:rPr lang="fi-FI" sz="2000">
                <a:ea typeface="+mn-lt"/>
                <a:cs typeface="+mn-lt"/>
              </a:rPr>
              <a:t> </a:t>
            </a:r>
            <a:r>
              <a:rPr lang="fi-FI" sz="2000" err="1">
                <a:ea typeface="+mn-lt"/>
                <a:cs typeface="+mn-lt"/>
              </a:rPr>
              <a:t>can</a:t>
            </a:r>
            <a:r>
              <a:rPr lang="fi-FI" sz="2000">
                <a:ea typeface="+mn-lt"/>
                <a:cs typeface="+mn-lt"/>
              </a:rPr>
              <a:t> </a:t>
            </a:r>
            <a:r>
              <a:rPr lang="fi-FI" sz="2000" err="1">
                <a:ea typeface="+mn-lt"/>
                <a:cs typeface="+mn-lt"/>
              </a:rPr>
              <a:t>detect</a:t>
            </a:r>
            <a:r>
              <a:rPr lang="fi-FI" sz="2000">
                <a:ea typeface="+mn-lt"/>
                <a:cs typeface="+mn-lt"/>
              </a:rPr>
              <a:t>  </a:t>
            </a:r>
            <a:r>
              <a:rPr lang="fi-FI" sz="2000" err="1">
                <a:ea typeface="+mn-lt"/>
                <a:cs typeface="+mn-lt"/>
              </a:rPr>
              <a:t>Finnish</a:t>
            </a:r>
            <a:r>
              <a:rPr lang="fi-FI" sz="2000">
                <a:ea typeface="+mn-lt"/>
                <a:cs typeface="+mn-lt"/>
              </a:rPr>
              <a:t> </a:t>
            </a:r>
            <a:r>
              <a:rPr lang="fi-FI" sz="2000" err="1">
                <a:ea typeface="+mn-lt"/>
                <a:cs typeface="+mn-lt"/>
              </a:rPr>
              <a:t>sign</a:t>
            </a:r>
            <a:r>
              <a:rPr lang="fi-FI" sz="2000">
                <a:ea typeface="+mn-lt"/>
                <a:cs typeface="+mn-lt"/>
              </a:rPr>
              <a:t> </a:t>
            </a:r>
            <a:r>
              <a:rPr lang="fi-FI" sz="2000" err="1">
                <a:ea typeface="+mn-lt"/>
                <a:cs typeface="+mn-lt"/>
              </a:rPr>
              <a:t>language</a:t>
            </a:r>
            <a:r>
              <a:rPr lang="fi-FI" sz="2000">
                <a:ea typeface="+mn-lt"/>
                <a:cs typeface="+mn-lt"/>
              </a:rPr>
              <a:t> </a:t>
            </a:r>
            <a:r>
              <a:rPr lang="fi-FI" sz="2000" err="1">
                <a:ea typeface="+mn-lt"/>
                <a:cs typeface="+mn-lt"/>
              </a:rPr>
              <a:t>alphabets</a:t>
            </a:r>
            <a:r>
              <a:rPr lang="fi-FI" sz="2000">
                <a:ea typeface="+mn-lt"/>
                <a:cs typeface="+mn-lt"/>
              </a:rPr>
              <a:t>.</a:t>
            </a:r>
          </a:p>
          <a:p>
            <a:r>
              <a:rPr lang="fi-FI" sz="2000">
                <a:ea typeface="+mn-lt"/>
                <a:cs typeface="+mn-lt"/>
              </a:rPr>
              <a:t>Using </a:t>
            </a:r>
            <a:r>
              <a:rPr lang="fi-FI" sz="2000" err="1">
                <a:ea typeface="+mn-lt"/>
                <a:cs typeface="+mn-lt"/>
              </a:rPr>
              <a:t>OpenCV</a:t>
            </a:r>
            <a:r>
              <a:rPr lang="fi-FI" sz="2000">
                <a:ea typeface="+mn-lt"/>
                <a:cs typeface="+mn-lt"/>
              </a:rPr>
              <a:t> and </a:t>
            </a:r>
            <a:r>
              <a:rPr lang="fi-FI" sz="2000" err="1">
                <a:ea typeface="+mn-lt"/>
                <a:cs typeface="+mn-lt"/>
              </a:rPr>
              <a:t>MediaPipe</a:t>
            </a:r>
            <a:r>
              <a:rPr lang="fi-FI" sz="2000">
                <a:ea typeface="+mn-lt"/>
                <a:cs typeface="+mn-lt"/>
              </a:rPr>
              <a:t> .</a:t>
            </a:r>
          </a:p>
          <a:p>
            <a:r>
              <a:rPr lang="fi-FI" sz="2000" err="1">
                <a:ea typeface="+mn-lt"/>
                <a:cs typeface="+mn-lt"/>
              </a:rPr>
              <a:t>Running</a:t>
            </a:r>
            <a:r>
              <a:rPr lang="fi-FI" sz="2000">
                <a:ea typeface="+mn-lt"/>
                <a:cs typeface="+mn-lt"/>
              </a:rPr>
              <a:t> on </a:t>
            </a:r>
            <a:r>
              <a:rPr lang="fi-FI" sz="2000" err="1">
                <a:ea typeface="+mn-lt"/>
                <a:cs typeface="+mn-lt"/>
              </a:rPr>
              <a:t>Raspberry</a:t>
            </a:r>
            <a:r>
              <a:rPr lang="fi-FI" sz="2000">
                <a:ea typeface="+mn-lt"/>
                <a:cs typeface="+mn-lt"/>
              </a:rPr>
              <a:t> </a:t>
            </a:r>
            <a:r>
              <a:rPr lang="fi-FI" sz="2000" err="1">
                <a:ea typeface="+mn-lt"/>
                <a:cs typeface="+mn-lt"/>
              </a:rPr>
              <a:t>Pi</a:t>
            </a:r>
            <a:r>
              <a:rPr lang="fi-FI" sz="2000">
                <a:ea typeface="+mn-lt"/>
                <a:cs typeface="+mn-lt"/>
              </a:rPr>
              <a:t>. </a:t>
            </a:r>
          </a:p>
          <a:p>
            <a:r>
              <a:rPr lang="fi-FI" sz="2000">
                <a:ea typeface="+mn-lt"/>
                <a:cs typeface="+mn-lt"/>
              </a:rPr>
              <a:t>Using </a:t>
            </a:r>
            <a:r>
              <a:rPr lang="fi-FI" sz="2000" err="1">
                <a:ea typeface="+mn-lt"/>
                <a:cs typeface="+mn-lt"/>
              </a:rPr>
              <a:t>our</a:t>
            </a:r>
            <a:r>
              <a:rPr lang="fi-FI" sz="2000">
                <a:ea typeface="+mn-lt"/>
                <a:cs typeface="+mn-lt"/>
              </a:rPr>
              <a:t> </a:t>
            </a:r>
            <a:r>
              <a:rPr lang="fi-FI" sz="2000" err="1">
                <a:ea typeface="+mn-lt"/>
                <a:cs typeface="+mn-lt"/>
              </a:rPr>
              <a:t>own</a:t>
            </a:r>
            <a:r>
              <a:rPr lang="fi-FI" sz="2000">
                <a:ea typeface="+mn-lt"/>
                <a:cs typeface="+mn-lt"/>
              </a:rPr>
              <a:t> image </a:t>
            </a:r>
            <a:r>
              <a:rPr lang="fi-FI" sz="2000" err="1">
                <a:ea typeface="+mn-lt"/>
                <a:cs typeface="+mn-lt"/>
              </a:rPr>
              <a:t>collection</a:t>
            </a:r>
            <a:r>
              <a:rPr lang="fi-FI" sz="2000">
                <a:ea typeface="+mn-lt"/>
                <a:cs typeface="+mn-lt"/>
              </a:rPr>
              <a:t> to </a:t>
            </a:r>
            <a:r>
              <a:rPr lang="fi-FI" sz="2000" err="1">
                <a:ea typeface="+mn-lt"/>
                <a:cs typeface="+mn-lt"/>
              </a:rPr>
              <a:t>train</a:t>
            </a:r>
            <a:r>
              <a:rPr lang="fi-FI" sz="2000">
                <a:ea typeface="+mn-lt"/>
                <a:cs typeface="+mn-lt"/>
              </a:rPr>
              <a:t> </a:t>
            </a:r>
            <a:r>
              <a:rPr lang="fi-FI" sz="2000" err="1">
                <a:ea typeface="+mn-lt"/>
                <a:cs typeface="+mn-lt"/>
              </a:rPr>
              <a:t>the</a:t>
            </a:r>
            <a:r>
              <a:rPr lang="fi-FI" sz="2000">
                <a:ea typeface="+mn-lt"/>
                <a:cs typeface="+mn-lt"/>
              </a:rPr>
              <a:t> </a:t>
            </a:r>
            <a:r>
              <a:rPr lang="fi-FI" sz="2000" err="1">
                <a:ea typeface="+mn-lt"/>
                <a:cs typeface="+mn-lt"/>
              </a:rPr>
              <a:t>recognition</a:t>
            </a:r>
            <a:r>
              <a:rPr lang="fi-FI" sz="2000">
                <a:ea typeface="+mn-lt"/>
                <a:cs typeface="+mn-lt"/>
              </a:rPr>
              <a:t> </a:t>
            </a:r>
            <a:r>
              <a:rPr lang="fi-FI" sz="2000" err="1">
                <a:ea typeface="+mn-lt"/>
                <a:cs typeface="+mn-lt"/>
              </a:rPr>
              <a:t>model</a:t>
            </a:r>
            <a:r>
              <a:rPr lang="fi-FI" sz="2000">
                <a:ea typeface="+mn-lt"/>
                <a:cs typeface="+mn-lt"/>
              </a:rPr>
              <a:t>. </a:t>
            </a:r>
          </a:p>
          <a:p>
            <a:r>
              <a:rPr lang="fi-FI" sz="2000" err="1">
                <a:ea typeface="+mn-lt"/>
                <a:cs typeface="+mn-lt"/>
              </a:rPr>
              <a:t>Excluding</a:t>
            </a:r>
            <a:r>
              <a:rPr lang="fi-FI" sz="2000">
                <a:ea typeface="+mn-lt"/>
                <a:cs typeface="+mn-lt"/>
              </a:rPr>
              <a:t> </a:t>
            </a:r>
            <a:r>
              <a:rPr lang="fi-FI" sz="2000" err="1">
                <a:ea typeface="+mn-lt"/>
                <a:cs typeface="+mn-lt"/>
              </a:rPr>
              <a:t>characters</a:t>
            </a:r>
            <a:r>
              <a:rPr lang="fi-FI" sz="2000">
                <a:ea typeface="+mn-lt"/>
                <a:cs typeface="+mn-lt"/>
              </a:rPr>
              <a:t> </a:t>
            </a:r>
            <a:r>
              <a:rPr lang="fi-FI" sz="2000" err="1">
                <a:ea typeface="+mn-lt"/>
                <a:cs typeface="+mn-lt"/>
              </a:rPr>
              <a:t>from</a:t>
            </a:r>
            <a:r>
              <a:rPr lang="fi-FI" sz="2000">
                <a:ea typeface="+mn-lt"/>
                <a:cs typeface="+mn-lt"/>
              </a:rPr>
              <a:t> Z-Ö </a:t>
            </a:r>
            <a:r>
              <a:rPr lang="fi-FI" sz="2000" err="1">
                <a:ea typeface="+mn-lt"/>
                <a:cs typeface="+mn-lt"/>
              </a:rPr>
              <a:t>that</a:t>
            </a:r>
            <a:r>
              <a:rPr lang="fi-FI" sz="2000">
                <a:ea typeface="+mn-lt"/>
                <a:cs typeface="+mn-lt"/>
              </a:rPr>
              <a:t> </a:t>
            </a:r>
            <a:r>
              <a:rPr lang="fi-FI" sz="2000" err="1">
                <a:ea typeface="+mn-lt"/>
                <a:cs typeface="+mn-lt"/>
              </a:rPr>
              <a:t>would</a:t>
            </a:r>
            <a:r>
              <a:rPr lang="fi-FI" sz="2000">
                <a:ea typeface="+mn-lt"/>
                <a:cs typeface="+mn-lt"/>
              </a:rPr>
              <a:t> </a:t>
            </a:r>
            <a:r>
              <a:rPr lang="fi-FI" sz="2000" err="1">
                <a:ea typeface="+mn-lt"/>
                <a:cs typeface="+mn-lt"/>
              </a:rPr>
              <a:t>require</a:t>
            </a:r>
            <a:r>
              <a:rPr lang="fi-FI" sz="2000">
                <a:ea typeface="+mn-lt"/>
                <a:cs typeface="+mn-lt"/>
              </a:rPr>
              <a:t> </a:t>
            </a:r>
            <a:r>
              <a:rPr lang="fi-FI" sz="2000" err="1">
                <a:ea typeface="+mn-lt"/>
                <a:cs typeface="+mn-lt"/>
              </a:rPr>
              <a:t>motion</a:t>
            </a:r>
            <a:r>
              <a:rPr lang="fi-FI" sz="2000">
                <a:ea typeface="+mn-lt"/>
                <a:cs typeface="+mn-lt"/>
              </a:rPr>
              <a:t>.</a:t>
            </a:r>
          </a:p>
          <a:p>
            <a:r>
              <a:rPr lang="fi-FI" sz="2000" err="1">
                <a:ea typeface="+mn-lt"/>
                <a:cs typeface="+mn-lt"/>
              </a:rPr>
              <a:t>Few</a:t>
            </a:r>
            <a:r>
              <a:rPr lang="fi-FI" sz="2000">
                <a:ea typeface="+mn-lt"/>
                <a:cs typeface="+mn-lt"/>
              </a:rPr>
              <a:t> </a:t>
            </a:r>
            <a:r>
              <a:rPr lang="fi-FI" sz="2000" err="1">
                <a:ea typeface="+mn-lt"/>
                <a:cs typeface="+mn-lt"/>
              </a:rPr>
              <a:t>control</a:t>
            </a:r>
            <a:r>
              <a:rPr lang="fi-FI" sz="2000">
                <a:ea typeface="+mn-lt"/>
                <a:cs typeface="+mn-lt"/>
              </a:rPr>
              <a:t> </a:t>
            </a:r>
            <a:r>
              <a:rPr lang="fi-FI" sz="2000" err="1">
                <a:ea typeface="+mn-lt"/>
                <a:cs typeface="+mn-lt"/>
              </a:rPr>
              <a:t>signs</a:t>
            </a:r>
            <a:r>
              <a:rPr lang="fi-FI" sz="2000">
                <a:ea typeface="+mn-lt"/>
                <a:cs typeface="+mn-lt"/>
              </a:rPr>
              <a:t> </a:t>
            </a:r>
            <a:r>
              <a:rPr lang="fi-FI" sz="2000" err="1">
                <a:ea typeface="+mn-lt"/>
                <a:cs typeface="+mn-lt"/>
              </a:rPr>
              <a:t>are</a:t>
            </a:r>
            <a:r>
              <a:rPr lang="fi-FI" sz="2000">
                <a:ea typeface="+mn-lt"/>
                <a:cs typeface="+mn-lt"/>
              </a:rPr>
              <a:t> </a:t>
            </a:r>
            <a:r>
              <a:rPr lang="fi-FI" sz="2000" err="1">
                <a:ea typeface="+mn-lt"/>
                <a:cs typeface="+mn-lt"/>
              </a:rPr>
              <a:t>added</a:t>
            </a:r>
            <a:r>
              <a:rPr lang="fi-FI" sz="2000">
                <a:ea typeface="+mn-lt"/>
                <a:cs typeface="+mn-lt"/>
              </a:rPr>
              <a:t> to </a:t>
            </a:r>
            <a:r>
              <a:rPr lang="fi-FI" sz="2000" err="1">
                <a:ea typeface="+mn-lt"/>
                <a:cs typeface="+mn-lt"/>
              </a:rPr>
              <a:t>trigger</a:t>
            </a:r>
            <a:r>
              <a:rPr lang="fi-FI" sz="2000">
                <a:ea typeface="+mn-lt"/>
                <a:cs typeface="+mn-lt"/>
              </a:rPr>
              <a:t> </a:t>
            </a:r>
            <a:r>
              <a:rPr lang="fi-FI" sz="2000" err="1">
                <a:ea typeface="+mn-lt"/>
                <a:cs typeface="+mn-lt"/>
              </a:rPr>
              <a:t>events</a:t>
            </a:r>
            <a:r>
              <a:rPr lang="fi-FI" sz="2000">
                <a:ea typeface="+mn-lt"/>
                <a:cs typeface="+mn-lt"/>
              </a:rPr>
              <a:t> </a:t>
            </a:r>
            <a:r>
              <a:rPr lang="fi-FI" sz="2000" err="1">
                <a:ea typeface="+mn-lt"/>
                <a:cs typeface="+mn-lt"/>
              </a:rPr>
              <a:t>like</a:t>
            </a:r>
            <a:r>
              <a:rPr lang="fi-FI" sz="2000">
                <a:ea typeface="+mn-lt"/>
                <a:cs typeface="+mn-lt"/>
              </a:rPr>
              <a:t> </a:t>
            </a:r>
            <a:r>
              <a:rPr lang="fi-FI" sz="2000" err="1">
                <a:ea typeface="+mn-lt"/>
                <a:cs typeface="+mn-lt"/>
              </a:rPr>
              <a:t>write</a:t>
            </a:r>
            <a:r>
              <a:rPr lang="fi-FI" sz="2000">
                <a:ea typeface="+mn-lt"/>
                <a:cs typeface="+mn-lt"/>
              </a:rPr>
              <a:t> </a:t>
            </a:r>
            <a:r>
              <a:rPr lang="fi-FI" sz="2000" err="1">
                <a:ea typeface="+mn-lt"/>
                <a:cs typeface="+mn-lt"/>
              </a:rPr>
              <a:t>character</a:t>
            </a:r>
            <a:r>
              <a:rPr lang="fi-FI" sz="2000">
                <a:ea typeface="+mn-lt"/>
                <a:cs typeface="+mn-lt"/>
              </a:rPr>
              <a:t>, </a:t>
            </a:r>
            <a:r>
              <a:rPr lang="fi-FI" sz="2000" err="1">
                <a:ea typeface="+mn-lt"/>
                <a:cs typeface="+mn-lt"/>
              </a:rPr>
              <a:t>space</a:t>
            </a:r>
            <a:r>
              <a:rPr lang="fi-FI" sz="2000">
                <a:ea typeface="+mn-lt"/>
                <a:cs typeface="+mn-lt"/>
              </a:rPr>
              <a:t>, </a:t>
            </a:r>
            <a:r>
              <a:rPr lang="fi-FI" sz="2000" err="1">
                <a:ea typeface="+mn-lt"/>
                <a:cs typeface="+mn-lt"/>
              </a:rPr>
              <a:t>backspace</a:t>
            </a:r>
            <a:r>
              <a:rPr lang="fi-FI" sz="2000">
                <a:ea typeface="+mn-lt"/>
                <a:cs typeface="+mn-lt"/>
              </a:rPr>
              <a:t> and </a:t>
            </a:r>
            <a:r>
              <a:rPr lang="fi-FI" sz="2000" err="1">
                <a:ea typeface="+mn-lt"/>
                <a:cs typeface="+mn-lt"/>
              </a:rPr>
              <a:t>clear</a:t>
            </a:r>
            <a:r>
              <a:rPr lang="fi-FI" sz="2000">
                <a:ea typeface="+mn-lt"/>
                <a:cs typeface="+mn-lt"/>
              </a:rPr>
              <a:t> </a:t>
            </a:r>
            <a:r>
              <a:rPr lang="fi-FI" sz="2000" err="1">
                <a:ea typeface="+mn-lt"/>
                <a:cs typeface="+mn-lt"/>
              </a:rPr>
              <a:t>buffer</a:t>
            </a:r>
            <a:r>
              <a:rPr lang="fi-FI" sz="2000">
                <a:ea typeface="+mn-lt"/>
                <a:cs typeface="+mn-lt"/>
              </a:rPr>
              <a:t>.</a:t>
            </a:r>
            <a:endParaRPr lang="fi-FI" sz="2000"/>
          </a:p>
        </p:txBody>
      </p:sp>
    </p:spTree>
    <p:extLst>
      <p:ext uri="{BB962C8B-B14F-4D97-AF65-F5344CB8AC3E}">
        <p14:creationId xmlns:p14="http://schemas.microsoft.com/office/powerpoint/2010/main" val="114640052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1B15ED52-F352-441B-82BF-E0EA34836D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3B2E3793-BFE6-45A2-9B7B-E18844431C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-1"/>
            <a:ext cx="12191998" cy="1590742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BC4C4868-CB8F-4AF9-9CDB-8108F2C19B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3" y="0"/>
            <a:ext cx="8115306" cy="1590742"/>
          </a:xfrm>
          <a:prstGeom prst="rect">
            <a:avLst/>
          </a:prstGeom>
          <a:gradFill>
            <a:gsLst>
              <a:gs pos="20000">
                <a:schemeClr val="accent1">
                  <a:alpha val="0"/>
                </a:schemeClr>
              </a:gs>
              <a:gs pos="100000">
                <a:schemeClr val="accent1">
                  <a:lumMod val="50000"/>
                  <a:alpha val="55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375E0459-6403-40CD-989D-56A4407CA1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115299" y="-1"/>
            <a:ext cx="4076698" cy="1590742"/>
          </a:xfrm>
          <a:prstGeom prst="rect">
            <a:avLst/>
          </a:prstGeom>
          <a:gradFill>
            <a:gsLst>
              <a:gs pos="0">
                <a:schemeClr val="accent1">
                  <a:alpha val="66000"/>
                </a:schemeClr>
              </a:gs>
              <a:gs pos="100000">
                <a:srgbClr val="000000">
                  <a:alpha val="30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53E5B1A8-3AC9-4BD1-9BBC-78CA94F2D1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9350" y="-1"/>
            <a:ext cx="11732646" cy="1597433"/>
          </a:xfrm>
          <a:prstGeom prst="rect">
            <a:avLst/>
          </a:prstGeom>
          <a:gradFill>
            <a:gsLst>
              <a:gs pos="50000">
                <a:srgbClr val="000000">
                  <a:alpha val="0"/>
                </a:srgbClr>
              </a:gs>
              <a:gs pos="99000">
                <a:schemeClr val="accent1">
                  <a:lumMod val="50000"/>
                  <a:alpha val="52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Otsikko 1">
            <a:extLst>
              <a:ext uri="{FF2B5EF4-FFF2-40B4-BE49-F238E27FC236}">
                <a16:creationId xmlns:a16="http://schemas.microsoft.com/office/drawing/2014/main" id="{FCAAE6FF-8AF5-E6CF-5785-F39351C3F0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599" y="294538"/>
            <a:ext cx="9895951" cy="1033669"/>
          </a:xfrm>
        </p:spPr>
        <p:txBody>
          <a:bodyPr>
            <a:normAutofit/>
          </a:bodyPr>
          <a:lstStyle/>
          <a:p>
            <a:r>
              <a:rPr lang="fi-FI" sz="4000">
                <a:solidFill>
                  <a:srgbClr val="FFFFFF"/>
                </a:solidFill>
              </a:rPr>
              <a:t> Project </a:t>
            </a:r>
            <a:r>
              <a:rPr lang="fi-FI" sz="4000" err="1">
                <a:solidFill>
                  <a:srgbClr val="FFFFFF"/>
                </a:solidFill>
              </a:rPr>
              <a:t>Overview</a:t>
            </a:r>
          </a:p>
        </p:txBody>
      </p:sp>
      <p:sp>
        <p:nvSpPr>
          <p:cNvPr id="3" name="Sisällön paikkamerkki 2">
            <a:extLst>
              <a:ext uri="{FF2B5EF4-FFF2-40B4-BE49-F238E27FC236}">
                <a16:creationId xmlns:a16="http://schemas.microsoft.com/office/drawing/2014/main" id="{07AEDA62-8442-A86D-E36B-C33D887D54A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94108" y="1930740"/>
            <a:ext cx="9801522" cy="4070815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i-FI" sz="1900">
                <a:ea typeface="+mn-lt"/>
                <a:cs typeface="+mn-lt"/>
              </a:rPr>
              <a:t>Recognition is made from live video feed from the Raspberry Pi Camera Module. If sign is recognized, it will be show in text screen for the receiver and signer.</a:t>
            </a:r>
          </a:p>
          <a:p>
            <a:endParaRPr lang="fi-FI" sz="1900">
              <a:ea typeface="+mn-lt"/>
              <a:cs typeface="+mn-lt"/>
            </a:endParaRPr>
          </a:p>
          <a:p>
            <a:pPr lvl="1">
              <a:buFont typeface="Courier New" panose="020B0604020202020204" pitchFamily="34" charset="0"/>
              <a:buChar char="o"/>
            </a:pPr>
            <a:r>
              <a:rPr lang="fi-FI" sz="1900">
                <a:ea typeface="+mn-lt"/>
                <a:cs typeface="+mn-lt"/>
              </a:rPr>
              <a:t>Hardware Requirements: </a:t>
            </a:r>
            <a:endParaRPr lang="fi-FI" sz="1900"/>
          </a:p>
          <a:p>
            <a:pPr marL="914400" lvl="2" indent="0">
              <a:buNone/>
            </a:pPr>
            <a:r>
              <a:rPr lang="fi-FI" sz="1900">
                <a:ea typeface="+mn-lt"/>
                <a:cs typeface="+mn-lt"/>
              </a:rPr>
              <a:t>⦁    Raspberry Pi</a:t>
            </a:r>
            <a:endParaRPr lang="fi-FI" sz="1900"/>
          </a:p>
          <a:p>
            <a:pPr marL="914400" lvl="2" indent="0">
              <a:buNone/>
            </a:pPr>
            <a:r>
              <a:rPr lang="fi-FI" sz="1900">
                <a:ea typeface="+mn-lt"/>
                <a:cs typeface="+mn-lt"/>
              </a:rPr>
              <a:t>⦁    Raspberry Pi Camera Module</a:t>
            </a:r>
            <a:endParaRPr lang="fi-FI" sz="1900"/>
          </a:p>
          <a:p>
            <a:pPr marL="914400" lvl="2" indent="0">
              <a:buNone/>
            </a:pPr>
            <a:r>
              <a:rPr lang="fi-FI" sz="1900">
                <a:ea typeface="+mn-lt"/>
                <a:cs typeface="+mn-lt"/>
              </a:rPr>
              <a:t>⦁    1602 LCD display (Optionally can use second one for the signer)</a:t>
            </a:r>
            <a:endParaRPr lang="fi-FI" sz="1900"/>
          </a:p>
          <a:p>
            <a:pPr lvl="1">
              <a:buFont typeface="Courier New" panose="020B0604020202020204" pitchFamily="34" charset="0"/>
              <a:buChar char="o"/>
            </a:pPr>
            <a:r>
              <a:rPr lang="fi-FI" sz="1900">
                <a:ea typeface="+mn-lt"/>
                <a:cs typeface="+mn-lt"/>
              </a:rPr>
              <a:t>Software Requirements: </a:t>
            </a:r>
            <a:endParaRPr lang="fi-FI" sz="1900"/>
          </a:p>
          <a:p>
            <a:pPr marL="914400" lvl="2" indent="0">
              <a:buNone/>
            </a:pPr>
            <a:r>
              <a:rPr lang="fi-FI" sz="1900">
                <a:ea typeface="+mn-lt"/>
                <a:cs typeface="+mn-lt"/>
              </a:rPr>
              <a:t>⦁    Python</a:t>
            </a:r>
            <a:endParaRPr lang="fi-FI" sz="1900"/>
          </a:p>
          <a:p>
            <a:pPr marL="914400" lvl="2" indent="0">
              <a:buNone/>
            </a:pPr>
            <a:r>
              <a:rPr lang="fi-FI" sz="1900">
                <a:ea typeface="+mn-lt"/>
                <a:cs typeface="+mn-lt"/>
              </a:rPr>
              <a:t>⦁    OpenCV</a:t>
            </a:r>
            <a:endParaRPr lang="fi-FI" sz="1900"/>
          </a:p>
          <a:p>
            <a:pPr marL="914400" lvl="2" indent="0">
              <a:buNone/>
            </a:pPr>
            <a:r>
              <a:rPr lang="fi-FI" sz="1900">
                <a:ea typeface="+mn-lt"/>
                <a:cs typeface="+mn-lt"/>
              </a:rPr>
              <a:t>⦁    MediaPipe</a:t>
            </a:r>
            <a:endParaRPr lang="fi-FI" sz="1900"/>
          </a:p>
          <a:p>
            <a:pPr lvl="1">
              <a:buFont typeface="Courier New" panose="020B0604020202020204" pitchFamily="34" charset="0"/>
              <a:buChar char="o"/>
            </a:pPr>
            <a:endParaRPr lang="fi-FI" sz="1900"/>
          </a:p>
        </p:txBody>
      </p:sp>
    </p:spTree>
    <p:extLst>
      <p:ext uri="{BB962C8B-B14F-4D97-AF65-F5344CB8AC3E}">
        <p14:creationId xmlns:p14="http://schemas.microsoft.com/office/powerpoint/2010/main" val="380440416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30EFA8-176D-04E4-1A62-F7B052CE95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3585"/>
            <a:ext cx="10515600" cy="1325563"/>
          </a:xfrm>
        </p:spPr>
        <p:txBody>
          <a:bodyPr/>
          <a:lstStyle/>
          <a:p>
            <a:r>
              <a:rPr lang="en-US"/>
              <a:t>Project Version and Deadline</a:t>
            </a:r>
          </a:p>
        </p:txBody>
      </p:sp>
      <p:graphicFrame>
        <p:nvGraphicFramePr>
          <p:cNvPr id="13" name="Content Placeholder 12">
            <a:extLst>
              <a:ext uri="{FF2B5EF4-FFF2-40B4-BE49-F238E27FC236}">
                <a16:creationId xmlns:a16="http://schemas.microsoft.com/office/drawing/2014/main" id="{50723BC5-A9E9-6A1F-A62D-10086B2D910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096970247"/>
              </p:ext>
            </p:extLst>
          </p:nvPr>
        </p:nvGraphicFramePr>
        <p:xfrm>
          <a:off x="836950" y="1011836"/>
          <a:ext cx="10231912" cy="57607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557978">
                  <a:extLst>
                    <a:ext uri="{9D8B030D-6E8A-4147-A177-3AD203B41FA5}">
                      <a16:colId xmlns:a16="http://schemas.microsoft.com/office/drawing/2014/main" val="1885883454"/>
                    </a:ext>
                  </a:extLst>
                </a:gridCol>
                <a:gridCol w="2557978">
                  <a:extLst>
                    <a:ext uri="{9D8B030D-6E8A-4147-A177-3AD203B41FA5}">
                      <a16:colId xmlns:a16="http://schemas.microsoft.com/office/drawing/2014/main" val="3479238918"/>
                    </a:ext>
                  </a:extLst>
                </a:gridCol>
                <a:gridCol w="2557978">
                  <a:extLst>
                    <a:ext uri="{9D8B030D-6E8A-4147-A177-3AD203B41FA5}">
                      <a16:colId xmlns:a16="http://schemas.microsoft.com/office/drawing/2014/main" val="829162321"/>
                    </a:ext>
                  </a:extLst>
                </a:gridCol>
                <a:gridCol w="2557978">
                  <a:extLst>
                    <a:ext uri="{9D8B030D-6E8A-4147-A177-3AD203B41FA5}">
                      <a16:colId xmlns:a16="http://schemas.microsoft.com/office/drawing/2014/main" val="246457283"/>
                    </a:ext>
                  </a:extLst>
                </a:gridCol>
              </a:tblGrid>
              <a:tr h="615046">
                <a:tc>
                  <a:txBody>
                    <a:bodyPr/>
                    <a:lstStyle/>
                    <a:p>
                      <a:r>
                        <a:rPr lang="en-US"/>
                        <a:t>Project Version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Deadline for System Completion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Relevant Dates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Scope and Deliverables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91935913"/>
                  </a:ext>
                </a:extLst>
              </a:tr>
              <a:tr h="353650">
                <a:tc>
                  <a:txBody>
                    <a:bodyPr/>
                    <a:lstStyle/>
                    <a:p>
                      <a:r>
                        <a:rPr lang="en-US"/>
                        <a:t>1.0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1.3.2024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26.2.2024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Raspberry Pi setup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5132333"/>
                  </a:ext>
                </a:extLst>
              </a:tr>
              <a:tr h="615046"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/>
                        <a:t>1.1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/>
                        <a:t>6.3.2024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/>
                        <a:t>29.2.2024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/>
                        <a:t>Raspberry Pi image recognition</a:t>
                      </a:r>
                      <a:endParaRPr lang="en-US" err="1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58207442"/>
                  </a:ext>
                </a:extLst>
              </a:tr>
              <a:tr h="615046">
                <a:tc>
                  <a:txBody>
                    <a:bodyPr/>
                    <a:lstStyle/>
                    <a:p>
                      <a:r>
                        <a:rPr lang="en-US"/>
                        <a:t>1.2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8.3.2024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8.3.2024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Raspberry Pi working display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50771494"/>
                  </a:ext>
                </a:extLst>
              </a:tr>
              <a:tr h="615046">
                <a:tc>
                  <a:txBody>
                    <a:bodyPr/>
                    <a:lstStyle/>
                    <a:p>
                      <a:r>
                        <a:rPr lang="en-US"/>
                        <a:t>1.3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8.3.2024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8.3.2024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Three- character identification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51998176"/>
                  </a:ext>
                </a:extLst>
              </a:tr>
              <a:tr h="876441">
                <a:tc>
                  <a:txBody>
                    <a:bodyPr/>
                    <a:lstStyle/>
                    <a:p>
                      <a:r>
                        <a:rPr lang="en-US"/>
                        <a:t>1.4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15.3.2024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15.3.2024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Whole alphabet identification and control commands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35692172"/>
                  </a:ext>
                </a:extLst>
              </a:tr>
              <a:tr h="615046">
                <a:tc>
                  <a:txBody>
                    <a:bodyPr/>
                    <a:lstStyle/>
                    <a:p>
                      <a:r>
                        <a:rPr lang="en-US"/>
                        <a:t>1.5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27.3.2024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27.3.2024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Document including implementation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47215236"/>
                  </a:ext>
                </a:extLst>
              </a:tr>
              <a:tr h="615046"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/>
                        <a:t>1.6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/>
                        <a:t>4.4.2024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/>
                        <a:t>4.4.2024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/>
                        <a:t>Casing the hardware in card box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59036750"/>
                  </a:ext>
                </a:extLst>
              </a:tr>
              <a:tr h="615046"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/>
                        <a:t>2.0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/>
                        <a:t>4.4.2024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/>
                        <a:t>4.4.2024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/>
                        <a:t>Sign Detector final version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7410586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8921005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Sisällön paikkamerkki 3" descr="Kuva, joka sisältää kohteen virtapiiri, teksti, elektroniikka, näyttö&#10;&#10;Kuvaus luotu automaattisesti">
            <a:extLst>
              <a:ext uri="{FF2B5EF4-FFF2-40B4-BE49-F238E27FC236}">
                <a16:creationId xmlns:a16="http://schemas.microsoft.com/office/drawing/2014/main" id="{8726B59D-F1B7-EB18-7215-954818A9071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213937" y="226166"/>
            <a:ext cx="9606226" cy="6323307"/>
          </a:xfrm>
        </p:spPr>
      </p:pic>
    </p:spTree>
    <p:extLst>
      <p:ext uri="{BB962C8B-B14F-4D97-AF65-F5344CB8AC3E}">
        <p14:creationId xmlns:p14="http://schemas.microsoft.com/office/powerpoint/2010/main" val="55938213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2151139A-886F-4B97-8815-729AD3831B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/>
          </a:p>
        </p:txBody>
      </p:sp>
      <p:pic>
        <p:nvPicPr>
          <p:cNvPr id="5" name="Kuva 4" descr="Kuva, joka sisältää kohteen teksti, sisä-, Toimistotarvikkeet, Tietokoneen näppäimistö&#10;&#10;Kuvaus luotu automaattisesti">
            <a:extLst>
              <a:ext uri="{FF2B5EF4-FFF2-40B4-BE49-F238E27FC236}">
                <a16:creationId xmlns:a16="http://schemas.microsoft.com/office/drawing/2014/main" id="{53CC3722-EC9C-15B1-E3F5-7B610CA2270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9086" r="-1" b="17493"/>
          <a:stretch/>
        </p:blipFill>
        <p:spPr>
          <a:xfrm>
            <a:off x="20" y="655"/>
            <a:ext cx="6701893" cy="4468659"/>
          </a:xfrm>
          <a:prstGeom prst="rect">
            <a:avLst/>
          </a:prstGeom>
        </p:spPr>
      </p:pic>
      <p:pic>
        <p:nvPicPr>
          <p:cNvPr id="4" name="Sisällön paikkamerkki 3" descr="Kuva, joka sisältää kohteen elektroniikka, Tietokoneen osa, Tietokonelaitteisto, Elektroninen laite&#10;&#10;Kuvaus luotu automaattisesti">
            <a:extLst>
              <a:ext uri="{FF2B5EF4-FFF2-40B4-BE49-F238E27FC236}">
                <a16:creationId xmlns:a16="http://schemas.microsoft.com/office/drawing/2014/main" id="{93D307A8-4A1A-872F-CDA6-47CD4F923D9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4"/>
          <a:srcRect l="23250" r="8331" b="-2"/>
          <a:stretch/>
        </p:blipFill>
        <p:spPr>
          <a:xfrm>
            <a:off x="6720347" y="-6"/>
            <a:ext cx="5582266" cy="4468876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AB5E08C4-8CDD-4623-A5B8-E998C6DEE3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2" y="4466372"/>
            <a:ext cx="12191998" cy="2390128"/>
          </a:xfrm>
          <a:prstGeom prst="rect">
            <a:avLst/>
          </a:prstGeom>
          <a:gradFill>
            <a:gsLst>
              <a:gs pos="34000">
                <a:srgbClr val="000000">
                  <a:alpha val="96000"/>
                </a:srgbClr>
              </a:gs>
              <a:gs pos="100000">
                <a:schemeClr val="accent1"/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FFC87AC-C919-4FE5-BAC3-39509E0011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4464543"/>
            <a:ext cx="8115300" cy="2391958"/>
          </a:xfrm>
          <a:prstGeom prst="rect">
            <a:avLst/>
          </a:prstGeom>
          <a:gradFill>
            <a:gsLst>
              <a:gs pos="28000">
                <a:schemeClr val="accent1">
                  <a:lumMod val="75000"/>
                  <a:alpha val="59000"/>
                </a:schemeClr>
              </a:gs>
              <a:gs pos="100000">
                <a:srgbClr val="000000">
                  <a:alpha val="70000"/>
                </a:srgb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7D0659F6-0853-468D-B1B2-44FDBE98B8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9269" y="4466372"/>
            <a:ext cx="12201266" cy="2390128"/>
          </a:xfrm>
          <a:prstGeom prst="rect">
            <a:avLst/>
          </a:prstGeom>
          <a:gradFill>
            <a:gsLst>
              <a:gs pos="0">
                <a:srgbClr val="000000">
                  <a:alpha val="71765"/>
                </a:srgbClr>
              </a:gs>
              <a:gs pos="100000">
                <a:schemeClr val="accent1">
                  <a:alpha val="24000"/>
                </a:schemeClr>
              </a:gs>
            </a:gsLst>
            <a:lin ang="15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15F33878-D502-4FFA-8ACE-F2AECDB2A2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115298" y="4466372"/>
            <a:ext cx="4081336" cy="2390128"/>
          </a:xfrm>
          <a:prstGeom prst="rect">
            <a:avLst/>
          </a:prstGeom>
          <a:gradFill>
            <a:gsLst>
              <a:gs pos="19000">
                <a:srgbClr val="000000">
                  <a:alpha val="62000"/>
                </a:srgbClr>
              </a:gs>
              <a:gs pos="100000">
                <a:schemeClr val="accent1">
                  <a:lumMod val="75000"/>
                  <a:alpha val="44000"/>
                </a:schemeClr>
              </a:gs>
            </a:gsLst>
            <a:lin ang="19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977ACDD7-882D-4B81-A213-84C82B96B0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-4635" y="4486258"/>
            <a:ext cx="12194550" cy="1968154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50000"/>
                  <a:alpha val="55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D625ED14-F0D2-4FCA-87F3-4E3D2A03DF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4834054">
            <a:off x="6748954" y="2254165"/>
            <a:ext cx="3118759" cy="4639931"/>
          </a:xfrm>
          <a:custGeom>
            <a:avLst/>
            <a:gdLst>
              <a:gd name="connsiteX0" fmla="*/ 3118759 w 3118759"/>
              <a:gd name="connsiteY0" fmla="*/ 79510 h 4639931"/>
              <a:gd name="connsiteX1" fmla="*/ 1204940 w 3118759"/>
              <a:gd name="connsiteY1" fmla="*/ 4639931 h 4639931"/>
              <a:gd name="connsiteX2" fmla="*/ 1103495 w 3118759"/>
              <a:gd name="connsiteY2" fmla="*/ 4578302 h 4639931"/>
              <a:gd name="connsiteX3" fmla="*/ 0 w 3118759"/>
              <a:gd name="connsiteY3" fmla="*/ 2502877 h 4639931"/>
              <a:gd name="connsiteX4" fmla="*/ 2502877 w 3118759"/>
              <a:gd name="connsiteY4" fmla="*/ 0 h 4639931"/>
              <a:gd name="connsiteX5" fmla="*/ 3007294 w 3118759"/>
              <a:gd name="connsiteY5" fmla="*/ 50850 h 46399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118759" h="4639931">
                <a:moveTo>
                  <a:pt x="3118759" y="79510"/>
                </a:moveTo>
                <a:lnTo>
                  <a:pt x="1204940" y="4639931"/>
                </a:lnTo>
                <a:lnTo>
                  <a:pt x="1103495" y="4578302"/>
                </a:lnTo>
                <a:cubicBezTo>
                  <a:pt x="437725" y="4128517"/>
                  <a:pt x="0" y="3366815"/>
                  <a:pt x="0" y="2502877"/>
                </a:cubicBezTo>
                <a:cubicBezTo>
                  <a:pt x="0" y="1120576"/>
                  <a:pt x="1120576" y="0"/>
                  <a:pt x="2502877" y="0"/>
                </a:cubicBezTo>
                <a:cubicBezTo>
                  <a:pt x="2675665" y="0"/>
                  <a:pt x="2844363" y="17509"/>
                  <a:pt x="3007294" y="50850"/>
                </a:cubicBezTo>
                <a:close/>
              </a:path>
            </a:pathLst>
          </a:custGeom>
          <a:gradFill>
            <a:gsLst>
              <a:gs pos="31000">
                <a:schemeClr val="accent1">
                  <a:alpha val="0"/>
                </a:schemeClr>
              </a:gs>
              <a:gs pos="85000">
                <a:schemeClr val="accent1">
                  <a:alpha val="17000"/>
                </a:scheme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25C719C-00D4-D728-8D7D-3203CE60FF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7573" y="4905953"/>
            <a:ext cx="9932691" cy="858742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8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Images </a:t>
            </a:r>
          </a:p>
        </p:txBody>
      </p:sp>
    </p:spTree>
    <p:extLst>
      <p:ext uri="{BB962C8B-B14F-4D97-AF65-F5344CB8AC3E}">
        <p14:creationId xmlns:p14="http://schemas.microsoft.com/office/powerpoint/2010/main" val="137430653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SignLang">
            <a:hlinkClick r:id="" action="ppaction://media"/>
            <a:extLst>
              <a:ext uri="{FF2B5EF4-FFF2-40B4-BE49-F238E27FC236}">
                <a16:creationId xmlns:a16="http://schemas.microsoft.com/office/drawing/2014/main" id="{F1012120-A694-212F-961F-EB29BDB2B7D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373020" y="239172"/>
            <a:ext cx="11500621" cy="66157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319889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DEE2AD96-B495-4E06-9291-B71706F728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3CF6D67-C5A8-4ADD-9E8E-1E38CA1D31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638515" y="639280"/>
            <a:ext cx="6858000" cy="5579440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6909FA0-B515-4681-B7A8-FA281D133B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393206" y="395206"/>
            <a:ext cx="6346209" cy="5576080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1C9FE86-FCC3-4A31-AA1C-C882262B7F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1528907" y="2818967"/>
            <a:ext cx="2501979" cy="5576080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7D96243B-ECED-4B71-8E06-AE9A285EAD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425002" y="852793"/>
            <a:ext cx="6858001" cy="5152412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11000"/>
                </a:scheme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A09989E4-EFDC-4A90-A633-E0525FB413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818753" y="1128497"/>
            <a:ext cx="4318303" cy="4318303"/>
          </a:xfrm>
          <a:prstGeom prst="ellipse">
            <a:avLst/>
          </a:prstGeom>
          <a:gradFill>
            <a:gsLst>
              <a:gs pos="39000">
                <a:schemeClr val="accent1">
                  <a:alpha val="0"/>
                </a:schemeClr>
              </a:gs>
              <a:gs pos="100000">
                <a:schemeClr val="accent1">
                  <a:lumMod val="60000"/>
                  <a:lumOff val="40000"/>
                  <a:alpha val="15000"/>
                </a:schemeClr>
              </a:gs>
            </a:gsLst>
            <a:lin ang="17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Otsikko 1">
            <a:extLst>
              <a:ext uri="{FF2B5EF4-FFF2-40B4-BE49-F238E27FC236}">
                <a16:creationId xmlns:a16="http://schemas.microsoft.com/office/drawing/2014/main" id="{B5C6800E-8CDA-50F8-FA4A-B73AE9028F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6396" y="586855"/>
            <a:ext cx="4230100" cy="3387497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r"/>
            <a:r>
              <a:rPr lang="fi-FI" sz="4000" err="1">
                <a:solidFill>
                  <a:srgbClr val="FFFFFF"/>
                </a:solidFill>
              </a:rPr>
              <a:t>Functional</a:t>
            </a:r>
            <a:r>
              <a:rPr lang="fi-FI" sz="4000">
                <a:solidFill>
                  <a:srgbClr val="FFFFFF"/>
                </a:solidFill>
              </a:rPr>
              <a:t> </a:t>
            </a:r>
            <a:br>
              <a:rPr lang="fi-FI" sz="4000">
                <a:solidFill>
                  <a:srgbClr val="FFFFFF"/>
                </a:solidFill>
              </a:rPr>
            </a:br>
            <a:r>
              <a:rPr lang="fi-FI" sz="4000" err="1">
                <a:solidFill>
                  <a:srgbClr val="FFFFFF"/>
                </a:solidFill>
              </a:rPr>
              <a:t>Implementation</a:t>
            </a:r>
            <a:endParaRPr lang="fi-FI"/>
          </a:p>
        </p:txBody>
      </p:sp>
      <p:sp>
        <p:nvSpPr>
          <p:cNvPr id="3" name="Sisällön paikkamerkki 2">
            <a:extLst>
              <a:ext uri="{FF2B5EF4-FFF2-40B4-BE49-F238E27FC236}">
                <a16:creationId xmlns:a16="http://schemas.microsoft.com/office/drawing/2014/main" id="{B12BD0E9-36F2-FCCF-8F86-F1AE971268F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03158" y="649480"/>
            <a:ext cx="4862447" cy="5546047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457200" indent="-457200"/>
            <a:r>
              <a:rPr lang="fi-FI" sz="2000" err="1">
                <a:ea typeface="+mn-lt"/>
                <a:cs typeface="+mn-lt"/>
              </a:rPr>
              <a:t>Creating</a:t>
            </a:r>
            <a:r>
              <a:rPr lang="fi-FI" sz="2000">
                <a:ea typeface="+mn-lt"/>
                <a:cs typeface="+mn-lt"/>
              </a:rPr>
              <a:t> </a:t>
            </a:r>
            <a:r>
              <a:rPr lang="fi-FI" sz="2000" err="1">
                <a:ea typeface="+mn-lt"/>
                <a:cs typeface="+mn-lt"/>
              </a:rPr>
              <a:t>model</a:t>
            </a:r>
            <a:endParaRPr lang="fi-FI" sz="2000">
              <a:ea typeface="+mn-lt"/>
              <a:cs typeface="+mn-lt"/>
            </a:endParaRPr>
          </a:p>
          <a:p>
            <a:pPr marL="914400" lvl="1" indent="-457200">
              <a:buFont typeface="Courier New" panose="020B0604020202020204" pitchFamily="34" charset="0"/>
              <a:buChar char="o"/>
            </a:pPr>
            <a:r>
              <a:rPr lang="fi-FI" sz="2000" err="1">
                <a:ea typeface="+mn-lt"/>
                <a:cs typeface="+mn-lt"/>
              </a:rPr>
              <a:t>Collecting</a:t>
            </a:r>
            <a:r>
              <a:rPr lang="fi-FI" sz="2000">
                <a:ea typeface="+mn-lt"/>
                <a:cs typeface="+mn-lt"/>
              </a:rPr>
              <a:t> </a:t>
            </a:r>
            <a:r>
              <a:rPr lang="fi-FI" sz="2000" err="1">
                <a:ea typeface="+mn-lt"/>
                <a:cs typeface="+mn-lt"/>
              </a:rPr>
              <a:t>images</a:t>
            </a:r>
            <a:endParaRPr lang="fi-FI" sz="2000">
              <a:ea typeface="+mn-lt"/>
              <a:cs typeface="+mn-lt"/>
            </a:endParaRPr>
          </a:p>
          <a:p>
            <a:pPr marL="1371600" lvl="2" indent="-457200">
              <a:buFont typeface="Wingdings" panose="020B0604020202020204" pitchFamily="34" charset="0"/>
              <a:buChar char="§"/>
            </a:pPr>
            <a:r>
              <a:rPr lang="fi-FI" err="1">
                <a:ea typeface="+mn-lt"/>
                <a:cs typeface="+mn-lt"/>
              </a:rPr>
              <a:t>Capturing</a:t>
            </a:r>
            <a:r>
              <a:rPr lang="fi-FI">
                <a:ea typeface="+mn-lt"/>
                <a:cs typeface="+mn-lt"/>
              </a:rPr>
              <a:t> </a:t>
            </a:r>
            <a:r>
              <a:rPr lang="fi-FI" err="1">
                <a:ea typeface="+mn-lt"/>
                <a:cs typeface="+mn-lt"/>
              </a:rPr>
              <a:t>sign</a:t>
            </a:r>
            <a:r>
              <a:rPr lang="fi-FI">
                <a:ea typeface="+mn-lt"/>
                <a:cs typeface="+mn-lt"/>
              </a:rPr>
              <a:t> </a:t>
            </a:r>
            <a:r>
              <a:rPr lang="fi-FI" err="1">
                <a:ea typeface="+mn-lt"/>
                <a:cs typeface="+mn-lt"/>
              </a:rPr>
              <a:t>images</a:t>
            </a:r>
            <a:r>
              <a:rPr lang="fi-FI">
                <a:ea typeface="+mn-lt"/>
                <a:cs typeface="+mn-lt"/>
              </a:rPr>
              <a:t>. </a:t>
            </a:r>
            <a:r>
              <a:rPr lang="fi-FI" err="1">
                <a:ea typeface="+mn-lt"/>
                <a:cs typeface="+mn-lt"/>
              </a:rPr>
              <a:t>We</a:t>
            </a:r>
            <a:r>
              <a:rPr lang="fi-FI">
                <a:ea typeface="+mn-lt"/>
                <a:cs typeface="+mn-lt"/>
              </a:rPr>
              <a:t> </a:t>
            </a:r>
            <a:r>
              <a:rPr lang="fi-FI" err="1">
                <a:ea typeface="+mn-lt"/>
                <a:cs typeface="+mn-lt"/>
              </a:rPr>
              <a:t>used</a:t>
            </a:r>
            <a:r>
              <a:rPr lang="fi-FI">
                <a:ea typeface="+mn-lt"/>
                <a:cs typeface="+mn-lt"/>
              </a:rPr>
              <a:t> 100 </a:t>
            </a:r>
            <a:r>
              <a:rPr lang="fi-FI" err="1">
                <a:ea typeface="+mn-lt"/>
                <a:cs typeface="+mn-lt"/>
              </a:rPr>
              <a:t>images</a:t>
            </a:r>
            <a:r>
              <a:rPr lang="fi-FI">
                <a:ea typeface="+mn-lt"/>
                <a:cs typeface="+mn-lt"/>
              </a:rPr>
              <a:t> per </a:t>
            </a:r>
            <a:r>
              <a:rPr lang="fi-FI" err="1">
                <a:ea typeface="+mn-lt"/>
                <a:cs typeface="+mn-lt"/>
              </a:rPr>
              <a:t>sign</a:t>
            </a:r>
            <a:endParaRPr lang="fi-FI">
              <a:ea typeface="+mn-lt"/>
              <a:cs typeface="+mn-lt"/>
            </a:endParaRPr>
          </a:p>
          <a:p>
            <a:pPr marL="914400" lvl="1" indent="-457200">
              <a:buFont typeface="Courier New" panose="020B0604020202020204" pitchFamily="34" charset="0"/>
              <a:buChar char="o"/>
            </a:pPr>
            <a:r>
              <a:rPr lang="fi-FI" sz="2000" err="1">
                <a:ea typeface="+mn-lt"/>
                <a:cs typeface="+mn-lt"/>
              </a:rPr>
              <a:t>Create</a:t>
            </a:r>
            <a:r>
              <a:rPr lang="fi-FI" sz="2000">
                <a:ea typeface="+mn-lt"/>
                <a:cs typeface="+mn-lt"/>
              </a:rPr>
              <a:t> dataset</a:t>
            </a:r>
          </a:p>
          <a:p>
            <a:pPr marL="1371600" lvl="2" indent="-457200">
              <a:buFont typeface="Wingdings" panose="020B0604020202020204" pitchFamily="34" charset="0"/>
              <a:buChar char="§"/>
            </a:pPr>
            <a:r>
              <a:rPr lang="fi-FI" err="1">
                <a:ea typeface="+mn-lt"/>
                <a:cs typeface="+mn-lt"/>
              </a:rPr>
              <a:t>Getting</a:t>
            </a:r>
            <a:r>
              <a:rPr lang="fi-FI">
                <a:ea typeface="+mn-lt"/>
                <a:cs typeface="+mn-lt"/>
              </a:rPr>
              <a:t> </a:t>
            </a:r>
            <a:r>
              <a:rPr lang="fi-FI" err="1">
                <a:ea typeface="+mn-lt"/>
                <a:cs typeface="+mn-lt"/>
              </a:rPr>
              <a:t>hand</a:t>
            </a:r>
            <a:r>
              <a:rPr lang="fi-FI">
                <a:ea typeface="+mn-lt"/>
                <a:cs typeface="+mn-lt"/>
              </a:rPr>
              <a:t> </a:t>
            </a:r>
            <a:r>
              <a:rPr lang="fi-FI" err="1">
                <a:ea typeface="+mn-lt"/>
                <a:cs typeface="+mn-lt"/>
              </a:rPr>
              <a:t>landmarks</a:t>
            </a:r>
            <a:r>
              <a:rPr lang="fi-FI">
                <a:ea typeface="+mn-lt"/>
                <a:cs typeface="+mn-lt"/>
              </a:rPr>
              <a:t> </a:t>
            </a:r>
            <a:r>
              <a:rPr lang="fi-FI" err="1">
                <a:ea typeface="+mn-lt"/>
                <a:cs typeface="+mn-lt"/>
              </a:rPr>
              <a:t>from</a:t>
            </a:r>
            <a:r>
              <a:rPr lang="fi-FI">
                <a:ea typeface="+mn-lt"/>
                <a:cs typeface="+mn-lt"/>
              </a:rPr>
              <a:t> </a:t>
            </a:r>
            <a:r>
              <a:rPr lang="fi-FI" err="1">
                <a:ea typeface="+mn-lt"/>
                <a:cs typeface="+mn-lt"/>
              </a:rPr>
              <a:t>images</a:t>
            </a:r>
            <a:r>
              <a:rPr lang="fi-FI">
                <a:ea typeface="+mn-lt"/>
                <a:cs typeface="+mn-lt"/>
              </a:rPr>
              <a:t> and </a:t>
            </a:r>
            <a:r>
              <a:rPr lang="fi-FI" err="1">
                <a:ea typeface="+mn-lt"/>
                <a:cs typeface="+mn-lt"/>
              </a:rPr>
              <a:t>saving</a:t>
            </a:r>
            <a:r>
              <a:rPr lang="fi-FI">
                <a:ea typeface="+mn-lt"/>
                <a:cs typeface="+mn-lt"/>
              </a:rPr>
              <a:t> </a:t>
            </a:r>
            <a:r>
              <a:rPr lang="fi-FI" err="1">
                <a:ea typeface="+mn-lt"/>
                <a:cs typeface="+mn-lt"/>
              </a:rPr>
              <a:t>them</a:t>
            </a:r>
            <a:r>
              <a:rPr lang="fi-FI">
                <a:ea typeface="+mn-lt"/>
                <a:cs typeface="+mn-lt"/>
              </a:rPr>
              <a:t> for </a:t>
            </a:r>
            <a:r>
              <a:rPr lang="fi-FI" err="1">
                <a:ea typeface="+mn-lt"/>
                <a:cs typeface="+mn-lt"/>
              </a:rPr>
              <a:t>training</a:t>
            </a:r>
            <a:endParaRPr lang="fi-FI">
              <a:ea typeface="+mn-lt"/>
              <a:cs typeface="+mn-lt"/>
            </a:endParaRPr>
          </a:p>
          <a:p>
            <a:pPr marL="914400" lvl="1" indent="-457200">
              <a:buFont typeface="Courier New" panose="020B0604020202020204" pitchFamily="34" charset="0"/>
              <a:buChar char="o"/>
            </a:pPr>
            <a:r>
              <a:rPr lang="fi-FI" sz="2000">
                <a:ea typeface="+mn-lt"/>
                <a:cs typeface="+mn-lt"/>
              </a:rPr>
              <a:t>Training </a:t>
            </a:r>
            <a:r>
              <a:rPr lang="fi-FI" sz="2000" err="1">
                <a:ea typeface="+mn-lt"/>
                <a:cs typeface="+mn-lt"/>
              </a:rPr>
              <a:t>model</a:t>
            </a:r>
            <a:endParaRPr lang="fi-FI" sz="2000">
              <a:ea typeface="+mn-lt"/>
              <a:cs typeface="+mn-lt"/>
            </a:endParaRPr>
          </a:p>
          <a:p>
            <a:pPr marL="1371600" lvl="2" indent="-457200">
              <a:buFont typeface="Wingdings" panose="020B0604020202020204" pitchFamily="34" charset="0"/>
              <a:buChar char="§"/>
            </a:pPr>
            <a:r>
              <a:rPr lang="fi-FI" err="1">
                <a:ea typeface="+mn-lt"/>
                <a:cs typeface="+mn-lt"/>
              </a:rPr>
              <a:t>Creating</a:t>
            </a:r>
            <a:r>
              <a:rPr lang="fi-FI">
                <a:ea typeface="+mn-lt"/>
                <a:cs typeface="+mn-lt"/>
              </a:rPr>
              <a:t> </a:t>
            </a:r>
            <a:r>
              <a:rPr lang="fi-FI" err="1">
                <a:ea typeface="+mn-lt"/>
                <a:cs typeface="+mn-lt"/>
              </a:rPr>
              <a:t>recognition</a:t>
            </a:r>
            <a:r>
              <a:rPr lang="fi-FI">
                <a:ea typeface="+mn-lt"/>
                <a:cs typeface="+mn-lt"/>
              </a:rPr>
              <a:t> </a:t>
            </a:r>
            <a:r>
              <a:rPr lang="fi-FI" err="1">
                <a:ea typeface="+mn-lt"/>
                <a:cs typeface="+mn-lt"/>
              </a:rPr>
              <a:t>model</a:t>
            </a:r>
            <a:r>
              <a:rPr lang="fi-FI">
                <a:ea typeface="+mn-lt"/>
                <a:cs typeface="+mn-lt"/>
              </a:rPr>
              <a:t> </a:t>
            </a:r>
            <a:r>
              <a:rPr lang="fi-FI" err="1">
                <a:ea typeface="+mn-lt"/>
                <a:cs typeface="+mn-lt"/>
              </a:rPr>
              <a:t>from</a:t>
            </a:r>
            <a:r>
              <a:rPr lang="fi-FI">
                <a:ea typeface="+mn-lt"/>
                <a:cs typeface="+mn-lt"/>
              </a:rPr>
              <a:t> dataset using random </a:t>
            </a:r>
            <a:r>
              <a:rPr lang="fi-FI" err="1">
                <a:ea typeface="+mn-lt"/>
                <a:cs typeface="+mn-lt"/>
              </a:rPr>
              <a:t>forest</a:t>
            </a:r>
            <a:r>
              <a:rPr lang="fi-FI">
                <a:ea typeface="+mn-lt"/>
                <a:cs typeface="+mn-lt"/>
              </a:rPr>
              <a:t> </a:t>
            </a:r>
            <a:r>
              <a:rPr lang="fi-FI" err="1">
                <a:ea typeface="+mn-lt"/>
                <a:cs typeface="+mn-lt"/>
              </a:rPr>
              <a:t>classifier</a:t>
            </a:r>
            <a:endParaRPr lang="fi-FI">
              <a:ea typeface="+mn-lt"/>
              <a:cs typeface="+mn-lt"/>
            </a:endParaRPr>
          </a:p>
          <a:p>
            <a:pPr marL="457200" indent="-457200"/>
            <a:endParaRPr lang="fi-FI" sz="2000"/>
          </a:p>
          <a:p>
            <a:pPr marL="0" indent="0">
              <a:buNone/>
            </a:pPr>
            <a:endParaRPr lang="fi-FI" sz="2000"/>
          </a:p>
          <a:p>
            <a:endParaRPr lang="fi-FI" sz="2000"/>
          </a:p>
        </p:txBody>
      </p:sp>
    </p:spTree>
    <p:extLst>
      <p:ext uri="{BB962C8B-B14F-4D97-AF65-F5344CB8AC3E}">
        <p14:creationId xmlns:p14="http://schemas.microsoft.com/office/powerpoint/2010/main" val="294283382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DEE2AD96-B495-4E06-9291-B71706F728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3CF6D67-C5A8-4ADD-9E8E-1E38CA1D31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638515" y="639280"/>
            <a:ext cx="6858000" cy="5579440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6909FA0-B515-4681-B7A8-FA281D133B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393206" y="395206"/>
            <a:ext cx="6346209" cy="5576080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1C9FE86-FCC3-4A31-AA1C-C882262B7F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1528907" y="2818967"/>
            <a:ext cx="2501979" cy="5576080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7D96243B-ECED-4B71-8E06-AE9A285EAD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425002" y="852793"/>
            <a:ext cx="6858001" cy="5152412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11000"/>
                </a:scheme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A09989E4-EFDC-4A90-A633-E0525FB413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818753" y="1128497"/>
            <a:ext cx="4318303" cy="4318303"/>
          </a:xfrm>
          <a:prstGeom prst="ellipse">
            <a:avLst/>
          </a:prstGeom>
          <a:gradFill>
            <a:gsLst>
              <a:gs pos="39000">
                <a:schemeClr val="accent1">
                  <a:alpha val="0"/>
                </a:schemeClr>
              </a:gs>
              <a:gs pos="100000">
                <a:schemeClr val="accent1">
                  <a:lumMod val="60000"/>
                  <a:lumOff val="40000"/>
                  <a:alpha val="15000"/>
                </a:schemeClr>
              </a:gs>
            </a:gsLst>
            <a:lin ang="17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Otsikko 1">
            <a:extLst>
              <a:ext uri="{FF2B5EF4-FFF2-40B4-BE49-F238E27FC236}">
                <a16:creationId xmlns:a16="http://schemas.microsoft.com/office/drawing/2014/main" id="{E9CA4B52-28A6-373F-624B-00408F84EE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6396" y="586855"/>
            <a:ext cx="4230100" cy="3387497"/>
          </a:xfrm>
        </p:spPr>
        <p:txBody>
          <a:bodyPr anchor="b">
            <a:normAutofit/>
          </a:bodyPr>
          <a:lstStyle/>
          <a:p>
            <a:pPr algn="r"/>
            <a:r>
              <a:rPr lang="fi-FI" sz="4000" err="1">
                <a:solidFill>
                  <a:srgbClr val="FFFFFF"/>
                </a:solidFill>
                <a:ea typeface="+mj-lt"/>
                <a:cs typeface="+mj-lt"/>
              </a:rPr>
              <a:t>Functional</a:t>
            </a:r>
            <a:r>
              <a:rPr lang="fi-FI" sz="4000">
                <a:solidFill>
                  <a:srgbClr val="FFFFFF"/>
                </a:solidFill>
                <a:ea typeface="+mj-lt"/>
                <a:cs typeface="+mj-lt"/>
              </a:rPr>
              <a:t> </a:t>
            </a:r>
            <a:br>
              <a:rPr lang="fi-FI" sz="4000">
                <a:solidFill>
                  <a:srgbClr val="FFFFFF"/>
                </a:solidFill>
                <a:ea typeface="+mj-lt"/>
                <a:cs typeface="+mj-lt"/>
              </a:rPr>
            </a:br>
            <a:r>
              <a:rPr lang="fi-FI" sz="4000" err="1">
                <a:solidFill>
                  <a:srgbClr val="FFFFFF"/>
                </a:solidFill>
                <a:ea typeface="+mj-lt"/>
                <a:cs typeface="+mj-lt"/>
              </a:rPr>
              <a:t>Implementation</a:t>
            </a:r>
            <a:endParaRPr lang="fi-FI" sz="4000" err="1">
              <a:solidFill>
                <a:srgbClr val="FFFFFF"/>
              </a:solidFill>
            </a:endParaRPr>
          </a:p>
        </p:txBody>
      </p:sp>
      <p:sp>
        <p:nvSpPr>
          <p:cNvPr id="3" name="Sisällön paikkamerkki 2">
            <a:extLst>
              <a:ext uri="{FF2B5EF4-FFF2-40B4-BE49-F238E27FC236}">
                <a16:creationId xmlns:a16="http://schemas.microsoft.com/office/drawing/2014/main" id="{E808EE32-1DC0-8350-1B97-52228EF27EE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03158" y="649480"/>
            <a:ext cx="4862447" cy="5546047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457200" indent="-457200"/>
            <a:r>
              <a:rPr lang="fi-FI" sz="2000" err="1">
                <a:latin typeface="Arial"/>
                <a:cs typeface="Arial"/>
              </a:rPr>
              <a:t>Comparing</a:t>
            </a:r>
            <a:r>
              <a:rPr lang="fi-FI" sz="2000">
                <a:latin typeface="Arial"/>
                <a:cs typeface="Arial"/>
              </a:rPr>
              <a:t> </a:t>
            </a:r>
            <a:r>
              <a:rPr lang="fi-FI" sz="2000" err="1">
                <a:latin typeface="Arial"/>
                <a:cs typeface="Arial"/>
              </a:rPr>
              <a:t>sign</a:t>
            </a:r>
            <a:r>
              <a:rPr lang="fi-FI" sz="2000">
                <a:latin typeface="Arial"/>
                <a:cs typeface="Arial"/>
              </a:rPr>
              <a:t> </a:t>
            </a:r>
            <a:r>
              <a:rPr lang="fi-FI" sz="2000" err="1">
                <a:latin typeface="Arial"/>
                <a:cs typeface="Arial"/>
              </a:rPr>
              <a:t>gestures</a:t>
            </a:r>
            <a:r>
              <a:rPr lang="fi-FI" sz="2000">
                <a:latin typeface="Arial"/>
                <a:cs typeface="Arial"/>
              </a:rPr>
              <a:t> </a:t>
            </a:r>
            <a:endParaRPr lang="fi-FI" sz="2000"/>
          </a:p>
          <a:p>
            <a:pPr marL="914400" lvl="1">
              <a:buFont typeface="Courier New" panose="020B0604020202020204" pitchFamily="34" charset="0"/>
              <a:buChar char="o"/>
            </a:pPr>
            <a:r>
              <a:rPr lang="fi-FI" sz="2000">
                <a:latin typeface="Arial"/>
                <a:cs typeface="Arial"/>
              </a:rPr>
              <a:t>Image </a:t>
            </a:r>
            <a:r>
              <a:rPr lang="fi-FI" sz="2000" err="1">
                <a:latin typeface="Arial"/>
                <a:cs typeface="Arial"/>
              </a:rPr>
              <a:t>Capturing</a:t>
            </a:r>
            <a:r>
              <a:rPr lang="fi-FI" sz="2000">
                <a:latin typeface="Arial"/>
                <a:cs typeface="Arial"/>
              </a:rPr>
              <a:t>    </a:t>
            </a:r>
            <a:endParaRPr lang="fi-FI" sz="2000"/>
          </a:p>
          <a:p>
            <a:pPr marL="1371600" lvl="2"/>
            <a:r>
              <a:rPr lang="fi-FI" err="1">
                <a:latin typeface="Arial"/>
                <a:cs typeface="Arial"/>
              </a:rPr>
              <a:t>Capturing</a:t>
            </a:r>
            <a:r>
              <a:rPr lang="fi-FI">
                <a:latin typeface="Arial"/>
                <a:cs typeface="Arial"/>
              </a:rPr>
              <a:t> image </a:t>
            </a:r>
            <a:r>
              <a:rPr lang="fi-FI" err="1">
                <a:latin typeface="Arial"/>
                <a:cs typeface="Arial"/>
              </a:rPr>
              <a:t>with</a:t>
            </a:r>
            <a:r>
              <a:rPr lang="fi-FI">
                <a:latin typeface="Arial"/>
                <a:cs typeface="Arial"/>
              </a:rPr>
              <a:t> </a:t>
            </a:r>
            <a:r>
              <a:rPr lang="fi-FI" err="1">
                <a:latin typeface="Arial"/>
                <a:cs typeface="Arial"/>
              </a:rPr>
              <a:t>pi</a:t>
            </a:r>
            <a:r>
              <a:rPr lang="fi-FI">
                <a:latin typeface="Arial"/>
                <a:cs typeface="Arial"/>
              </a:rPr>
              <a:t> </a:t>
            </a:r>
            <a:r>
              <a:rPr lang="fi-FI" err="1">
                <a:latin typeface="Arial"/>
                <a:cs typeface="Arial"/>
              </a:rPr>
              <a:t>camera</a:t>
            </a:r>
            <a:endParaRPr lang="fi-FI">
              <a:latin typeface="Arial"/>
              <a:cs typeface="Arial"/>
            </a:endParaRPr>
          </a:p>
          <a:p>
            <a:pPr marL="914400" lvl="1">
              <a:buFont typeface="Courier New" panose="020B0604020202020204" pitchFamily="34" charset="0"/>
              <a:buChar char="o"/>
            </a:pPr>
            <a:r>
              <a:rPr lang="fi-FI" sz="2000" err="1">
                <a:latin typeface="Arial"/>
                <a:cs typeface="Arial"/>
              </a:rPr>
              <a:t>Getting</a:t>
            </a:r>
            <a:r>
              <a:rPr lang="fi-FI" sz="2000">
                <a:latin typeface="Arial"/>
                <a:cs typeface="Arial"/>
              </a:rPr>
              <a:t> </a:t>
            </a:r>
            <a:r>
              <a:rPr lang="fi-FI" sz="2000" err="1">
                <a:latin typeface="Arial"/>
                <a:cs typeface="Arial"/>
              </a:rPr>
              <a:t>hand</a:t>
            </a:r>
            <a:r>
              <a:rPr lang="fi-FI" sz="2000">
                <a:latin typeface="Arial"/>
                <a:cs typeface="Arial"/>
              </a:rPr>
              <a:t> </a:t>
            </a:r>
            <a:r>
              <a:rPr lang="fi-FI" sz="2000" err="1">
                <a:latin typeface="Arial"/>
                <a:cs typeface="Arial"/>
              </a:rPr>
              <a:t>landmarks</a:t>
            </a:r>
            <a:endParaRPr lang="fi-FI" sz="2000">
              <a:latin typeface="Arial"/>
              <a:cs typeface="Arial"/>
            </a:endParaRPr>
          </a:p>
          <a:p>
            <a:pPr marL="1371600" lvl="2" indent="-457200"/>
            <a:r>
              <a:rPr lang="fi-FI" err="1">
                <a:latin typeface="Arial"/>
                <a:cs typeface="Arial"/>
              </a:rPr>
              <a:t>Finding</a:t>
            </a:r>
            <a:r>
              <a:rPr lang="fi-FI">
                <a:latin typeface="Arial"/>
                <a:cs typeface="Arial"/>
              </a:rPr>
              <a:t> </a:t>
            </a:r>
            <a:r>
              <a:rPr lang="fi-FI" err="1">
                <a:latin typeface="Arial"/>
                <a:cs typeface="Arial"/>
              </a:rPr>
              <a:t>hand</a:t>
            </a:r>
            <a:r>
              <a:rPr lang="fi-FI">
                <a:latin typeface="Arial"/>
                <a:cs typeface="Arial"/>
              </a:rPr>
              <a:t> </a:t>
            </a:r>
            <a:r>
              <a:rPr lang="fi-FI" err="1">
                <a:latin typeface="Arial"/>
                <a:cs typeface="Arial"/>
              </a:rPr>
              <a:t>from</a:t>
            </a:r>
            <a:r>
              <a:rPr lang="fi-FI">
                <a:latin typeface="Arial"/>
                <a:cs typeface="Arial"/>
              </a:rPr>
              <a:t> image</a:t>
            </a:r>
            <a:endParaRPr lang="en-US">
              <a:latin typeface="Arial"/>
              <a:cs typeface="Arial"/>
            </a:endParaRPr>
          </a:p>
          <a:p>
            <a:pPr marL="1371600" lvl="2" indent="-457200"/>
            <a:r>
              <a:rPr lang="fi-FI" err="1">
                <a:latin typeface="Arial"/>
                <a:cs typeface="Arial"/>
              </a:rPr>
              <a:t>Getting</a:t>
            </a:r>
            <a:r>
              <a:rPr lang="fi-FI">
                <a:latin typeface="Arial"/>
                <a:cs typeface="Arial"/>
              </a:rPr>
              <a:t> </a:t>
            </a:r>
            <a:r>
              <a:rPr lang="fi-FI" err="1">
                <a:latin typeface="Arial"/>
                <a:cs typeface="Arial"/>
              </a:rPr>
              <a:t>hand</a:t>
            </a:r>
            <a:r>
              <a:rPr lang="fi-FI">
                <a:latin typeface="Arial"/>
                <a:cs typeface="Arial"/>
              </a:rPr>
              <a:t> </a:t>
            </a:r>
            <a:r>
              <a:rPr lang="fi-FI" err="1">
                <a:latin typeface="Arial"/>
                <a:cs typeface="Arial"/>
              </a:rPr>
              <a:t>landmarks</a:t>
            </a:r>
            <a:r>
              <a:rPr lang="fi-FI">
                <a:latin typeface="Arial"/>
                <a:cs typeface="Arial"/>
              </a:rPr>
              <a:t> and </a:t>
            </a:r>
            <a:r>
              <a:rPr lang="fi-FI" err="1">
                <a:latin typeface="Arial"/>
                <a:cs typeface="Arial"/>
              </a:rPr>
              <a:t>saving</a:t>
            </a:r>
            <a:r>
              <a:rPr lang="fi-FI">
                <a:latin typeface="Arial"/>
                <a:cs typeface="Arial"/>
              </a:rPr>
              <a:t> </a:t>
            </a:r>
            <a:r>
              <a:rPr lang="fi-FI" err="1">
                <a:latin typeface="Arial"/>
                <a:cs typeface="Arial"/>
              </a:rPr>
              <a:t>datapoints</a:t>
            </a:r>
            <a:endParaRPr lang="fi-FI" err="1"/>
          </a:p>
          <a:p>
            <a:pPr marL="914400" lvl="1">
              <a:buFont typeface="Courier New" panose="020B0604020202020204" pitchFamily="34" charset="0"/>
              <a:buChar char="o"/>
            </a:pPr>
            <a:r>
              <a:rPr lang="fi-FI" sz="2000" err="1">
                <a:latin typeface="Arial"/>
                <a:cs typeface="Arial"/>
              </a:rPr>
              <a:t>Depending</a:t>
            </a:r>
            <a:r>
              <a:rPr lang="fi-FI" sz="2000">
                <a:latin typeface="Arial"/>
                <a:cs typeface="Arial"/>
              </a:rPr>
              <a:t> on </a:t>
            </a:r>
            <a:r>
              <a:rPr lang="fi-FI" sz="2000" err="1">
                <a:latin typeface="Arial"/>
                <a:cs typeface="Arial"/>
              </a:rPr>
              <a:t>hand</a:t>
            </a:r>
            <a:r>
              <a:rPr lang="fi-FI" sz="2000">
                <a:latin typeface="Arial"/>
                <a:cs typeface="Arial"/>
              </a:rPr>
              <a:t> of </a:t>
            </a:r>
            <a:r>
              <a:rPr lang="fi-FI" sz="2000" err="1">
                <a:latin typeface="Arial"/>
                <a:cs typeface="Arial"/>
              </a:rPr>
              <a:t>the</a:t>
            </a:r>
            <a:r>
              <a:rPr lang="fi-FI" sz="2000">
                <a:latin typeface="Arial"/>
                <a:cs typeface="Arial"/>
              </a:rPr>
              <a:t> </a:t>
            </a:r>
            <a:r>
              <a:rPr lang="fi-FI" sz="2000" err="1">
                <a:latin typeface="Arial"/>
                <a:cs typeface="Arial"/>
              </a:rPr>
              <a:t>regognized</a:t>
            </a:r>
            <a:r>
              <a:rPr lang="fi-FI" sz="2000">
                <a:latin typeface="Arial"/>
                <a:cs typeface="Arial"/>
              </a:rPr>
              <a:t> </a:t>
            </a:r>
            <a:r>
              <a:rPr lang="fi-FI" sz="2000" err="1">
                <a:latin typeface="Arial"/>
                <a:cs typeface="Arial"/>
              </a:rPr>
              <a:t>sign</a:t>
            </a:r>
            <a:endParaRPr lang="fi-FI" sz="2000">
              <a:latin typeface="Arial"/>
              <a:cs typeface="Arial"/>
            </a:endParaRPr>
          </a:p>
          <a:p>
            <a:pPr marL="1371600" lvl="2" indent="-457200"/>
            <a:r>
              <a:rPr lang="fi-FI" err="1">
                <a:latin typeface="Arial"/>
                <a:cs typeface="Arial"/>
              </a:rPr>
              <a:t>Left</a:t>
            </a:r>
            <a:r>
              <a:rPr lang="fi-FI">
                <a:latin typeface="Arial"/>
                <a:cs typeface="Arial"/>
              </a:rPr>
              <a:t> is </a:t>
            </a:r>
            <a:r>
              <a:rPr lang="fi-FI" err="1">
                <a:latin typeface="Arial"/>
                <a:cs typeface="Arial"/>
              </a:rPr>
              <a:t>used</a:t>
            </a:r>
            <a:r>
              <a:rPr lang="fi-FI">
                <a:latin typeface="Arial"/>
                <a:cs typeface="Arial"/>
              </a:rPr>
              <a:t> for </a:t>
            </a:r>
            <a:r>
              <a:rPr lang="fi-FI" err="1">
                <a:latin typeface="Arial"/>
                <a:cs typeface="Arial"/>
              </a:rPr>
              <a:t>commnads</a:t>
            </a:r>
            <a:endParaRPr lang="fi-FI">
              <a:latin typeface="Arial"/>
              <a:cs typeface="Arial"/>
            </a:endParaRPr>
          </a:p>
          <a:p>
            <a:pPr marL="1371600" lvl="2" indent="-457200"/>
            <a:r>
              <a:rPr lang="fi-FI" err="1">
                <a:latin typeface="Arial"/>
                <a:cs typeface="Arial"/>
              </a:rPr>
              <a:t>Right</a:t>
            </a:r>
            <a:r>
              <a:rPr lang="fi-FI">
                <a:latin typeface="Arial"/>
                <a:cs typeface="Arial"/>
              </a:rPr>
              <a:t> for </a:t>
            </a:r>
            <a:r>
              <a:rPr lang="fi-FI" err="1">
                <a:latin typeface="Arial"/>
                <a:cs typeface="Arial"/>
              </a:rPr>
              <a:t>alphabet</a:t>
            </a:r>
            <a:r>
              <a:rPr lang="fi-FI">
                <a:latin typeface="Arial"/>
                <a:cs typeface="Arial"/>
              </a:rPr>
              <a:t> </a:t>
            </a:r>
            <a:r>
              <a:rPr lang="fi-FI" err="1">
                <a:latin typeface="Arial"/>
                <a:cs typeface="Arial"/>
              </a:rPr>
              <a:t>signs</a:t>
            </a:r>
            <a:endParaRPr lang="fi-FI">
              <a:latin typeface="Arial"/>
              <a:cs typeface="Arial"/>
            </a:endParaRPr>
          </a:p>
          <a:p>
            <a:pPr marL="914400" lvl="1">
              <a:buFont typeface="Courier New" panose="020B0604020202020204" pitchFamily="34" charset="0"/>
              <a:buChar char="o"/>
            </a:pPr>
            <a:r>
              <a:rPr lang="fi-FI" sz="2000" err="1">
                <a:latin typeface="Arial"/>
                <a:cs typeface="Arial"/>
              </a:rPr>
              <a:t>Recognized</a:t>
            </a:r>
            <a:r>
              <a:rPr lang="fi-FI" sz="2000">
                <a:latin typeface="Arial"/>
                <a:cs typeface="Arial"/>
              </a:rPr>
              <a:t> </a:t>
            </a:r>
            <a:r>
              <a:rPr lang="fi-FI" sz="2000" err="1">
                <a:latin typeface="Arial"/>
                <a:cs typeface="Arial"/>
              </a:rPr>
              <a:t>alphabet</a:t>
            </a:r>
            <a:r>
              <a:rPr lang="fi-FI" sz="2000">
                <a:latin typeface="Arial"/>
                <a:cs typeface="Arial"/>
              </a:rPr>
              <a:t> </a:t>
            </a:r>
            <a:r>
              <a:rPr lang="fi-FI" sz="2000" err="1">
                <a:latin typeface="Arial"/>
                <a:cs typeface="Arial"/>
              </a:rPr>
              <a:t>can</a:t>
            </a:r>
            <a:r>
              <a:rPr lang="fi-FI" sz="2000">
                <a:latin typeface="Arial"/>
                <a:cs typeface="Arial"/>
              </a:rPr>
              <a:t> </a:t>
            </a:r>
            <a:r>
              <a:rPr lang="fi-FI" sz="2000" err="1">
                <a:latin typeface="Arial"/>
                <a:cs typeface="Arial"/>
              </a:rPr>
              <a:t>be</a:t>
            </a:r>
            <a:r>
              <a:rPr lang="fi-FI" sz="2000">
                <a:latin typeface="Arial"/>
                <a:cs typeface="Arial"/>
              </a:rPr>
              <a:t> </a:t>
            </a:r>
            <a:r>
              <a:rPr lang="fi-FI" sz="2000" err="1">
                <a:latin typeface="Arial"/>
                <a:cs typeface="Arial"/>
              </a:rPr>
              <a:t>added</a:t>
            </a:r>
            <a:r>
              <a:rPr lang="fi-FI" sz="2000">
                <a:latin typeface="Arial"/>
                <a:cs typeface="Arial"/>
              </a:rPr>
              <a:t> </a:t>
            </a:r>
            <a:r>
              <a:rPr lang="fi-FI" sz="2000" err="1">
                <a:latin typeface="Arial"/>
                <a:cs typeface="Arial"/>
              </a:rPr>
              <a:t>or</a:t>
            </a:r>
            <a:r>
              <a:rPr lang="fi-FI" sz="2000">
                <a:latin typeface="Arial"/>
                <a:cs typeface="Arial"/>
              </a:rPr>
              <a:t> </a:t>
            </a:r>
            <a:r>
              <a:rPr lang="fi-FI" sz="2000" err="1">
                <a:latin typeface="Arial"/>
                <a:cs typeface="Arial"/>
              </a:rPr>
              <a:t>removed</a:t>
            </a:r>
            <a:r>
              <a:rPr lang="fi-FI" sz="2000">
                <a:latin typeface="Arial"/>
                <a:cs typeface="Arial"/>
              </a:rPr>
              <a:t> </a:t>
            </a:r>
            <a:r>
              <a:rPr lang="fi-FI" sz="2000" err="1">
                <a:latin typeface="Arial"/>
                <a:cs typeface="Arial"/>
              </a:rPr>
              <a:t>from</a:t>
            </a:r>
            <a:r>
              <a:rPr lang="fi-FI" sz="2000">
                <a:latin typeface="Arial"/>
                <a:cs typeface="Arial"/>
              </a:rPr>
              <a:t> </a:t>
            </a:r>
            <a:r>
              <a:rPr lang="fi-FI" sz="2000" err="1">
                <a:latin typeface="Arial"/>
                <a:cs typeface="Arial"/>
              </a:rPr>
              <a:t>ledscreen</a:t>
            </a:r>
          </a:p>
          <a:p>
            <a:pPr marL="1371600" lvl="2" indent="-457200"/>
            <a:endParaRPr lang="fi-FI">
              <a:latin typeface="Arial"/>
              <a:cs typeface="Arial"/>
            </a:endParaRPr>
          </a:p>
          <a:p>
            <a:pPr marL="1371600" lvl="2" indent="-457200"/>
            <a:endParaRPr lang="fi-FI">
              <a:latin typeface="Arial"/>
              <a:cs typeface="Arial"/>
            </a:endParaRPr>
          </a:p>
          <a:p>
            <a:pPr marL="457200" indent="-457200"/>
            <a:endParaRPr lang="fi-FI" sz="2000"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90771337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-teema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ptos" panose="020B0004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Widescreen</PresentationFormat>
  <Slides>14</Slides>
  <Notes>4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5" baseType="lpstr">
      <vt:lpstr>Office-teema</vt:lpstr>
      <vt:lpstr>Sign Language Interpreter Running on Raspberry Pi</vt:lpstr>
      <vt:lpstr>Introduction</vt:lpstr>
      <vt:lpstr> Project Overview</vt:lpstr>
      <vt:lpstr>Project Version and Deadline</vt:lpstr>
      <vt:lpstr>PowerPoint Presentation</vt:lpstr>
      <vt:lpstr>Images </vt:lpstr>
      <vt:lpstr>PowerPoint Presentation</vt:lpstr>
      <vt:lpstr>Functional  Implementation</vt:lpstr>
      <vt:lpstr>Functional  Implementation</vt:lpstr>
      <vt:lpstr>PowerPoint Presentation</vt:lpstr>
      <vt:lpstr>Limitations</vt:lpstr>
      <vt:lpstr>Challenges</vt:lpstr>
      <vt:lpstr>Implementation Changes</vt:lpstr>
      <vt:lpstr>Possible Improvements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PowerPoint-esitys</dc:title>
  <dc:creator/>
  <cp:revision>4</cp:revision>
  <dcterms:created xsi:type="dcterms:W3CDTF">2024-04-02T07:39:32Z</dcterms:created>
  <dcterms:modified xsi:type="dcterms:W3CDTF">2024-04-09T06:57:10Z</dcterms:modified>
</cp:coreProperties>
</file>